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304" r:id="rId4"/>
    <p:sldId id="294" r:id="rId5"/>
    <p:sldId id="259" r:id="rId6"/>
    <p:sldId id="261" r:id="rId7"/>
    <p:sldId id="262" r:id="rId8"/>
    <p:sldId id="264" r:id="rId9"/>
    <p:sldId id="266" r:id="rId10"/>
    <p:sldId id="267" r:id="rId11"/>
    <p:sldId id="268" r:id="rId12"/>
    <p:sldId id="269" r:id="rId13"/>
    <p:sldId id="296" r:id="rId14"/>
    <p:sldId id="260" r:id="rId15"/>
    <p:sldId id="306" r:id="rId16"/>
    <p:sldId id="273" r:id="rId17"/>
    <p:sldId id="313" r:id="rId18"/>
    <p:sldId id="275" r:id="rId19"/>
    <p:sldId id="307" r:id="rId20"/>
    <p:sldId id="314" r:id="rId21"/>
    <p:sldId id="315" r:id="rId22"/>
    <p:sldId id="316" r:id="rId23"/>
    <p:sldId id="284" r:id="rId24"/>
    <p:sldId id="317" r:id="rId25"/>
    <p:sldId id="318" r:id="rId26"/>
    <p:sldId id="319" r:id="rId27"/>
    <p:sldId id="320" r:id="rId28"/>
    <p:sldId id="289" r:id="rId29"/>
    <p:sldId id="321" r:id="rId30"/>
    <p:sldId id="322" r:id="rId31"/>
    <p:sldId id="323" r:id="rId32"/>
    <p:sldId id="290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272" r:id="rId43"/>
    <p:sldId id="301" r:id="rId44"/>
    <p:sldId id="295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18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/>
              <a:t>小学校</a:t>
            </a:r>
          </a:p>
        </c:rich>
      </c:tx>
      <c:layout>
        <c:manualLayout>
          <c:xMode val="edge"/>
          <c:yMode val="edge"/>
          <c:x val="4.9179098677635556E-2"/>
          <c:y val="3.775852324334416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252817338542492"/>
          <c:y val="0.29685364469348552"/>
          <c:w val="0.7662469233105299"/>
          <c:h val="0.6653878320631703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小学校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FF72-4AA1-B61E-43B08BE0C0B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72-4AA1-B61E-43B08BE0C0B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3EF-4DE0-A7B0-7322BE982441}"/>
              </c:ext>
            </c:extLst>
          </c:dPt>
          <c:dLbls>
            <c:dLbl>
              <c:idx val="0"/>
              <c:layout>
                <c:manualLayout>
                  <c:x val="-0.16605306919140375"/>
                  <c:y val="-4.15345242232819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sz="1400" dirty="0" smtClean="0"/>
                      <a:t>利用している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CD10A4-2346-466F-A007-AC8B11CEEE24}" type="PERCENTAGE">
                      <a:rPr lang="en-US" altLang="ja-JP" sz="3600" smtClean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6798647472073126"/>
                      <c:h val="0.4062439515751398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F72-4AA1-B61E-43B08BE0C0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2"/>
                <c:pt idx="0">
                  <c:v>利用している</c:v>
                </c:pt>
                <c:pt idx="1">
                  <c:v>利用していない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72-4AA1-B61E-43B08BE0C0B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中</a:t>
            </a:r>
            <a:r>
              <a:rPr lang="ja-JP" dirty="0" smtClean="0"/>
              <a:t>学校</a:t>
            </a:r>
            <a:endParaRPr lang="ja-JP" dirty="0"/>
          </a:p>
        </c:rich>
      </c:tx>
      <c:layout>
        <c:manualLayout>
          <c:xMode val="edge"/>
          <c:yMode val="edge"/>
          <c:x val="1.0546501851999658E-2"/>
          <c:y val="3.880664968748424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中学校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5CA-4762-84C1-B3DE516B7E6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5CA-4762-84C1-B3DE516B7E6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5CA-4762-84C1-B3DE516B7E6B}"/>
              </c:ext>
            </c:extLst>
          </c:dPt>
          <c:dLbls>
            <c:dLbl>
              <c:idx val="0"/>
              <c:layout>
                <c:manualLayout>
                  <c:x val="-8.8656184469115523E-2"/>
                  <c:y val="-8.14942699078876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ja-JP" altLang="en-US" sz="1400" dirty="0" smtClean="0"/>
                      <a:t>利用している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3CD10A4-2346-466F-A007-AC8B11CEEE24}" type="PERCENTAGE">
                      <a:rPr lang="en-US" altLang="ja-JP" sz="3600" smtClean="0"/>
                      <a:pPr>
                        <a:defRPr sz="1197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[パーセンテージ]</a:t>
                    </a:fld>
                    <a:endParaRPr lang="ja-JP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64079689134637097"/>
                      <c:h val="0.386083385406560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5CA-4762-84C1-B3DE516B7E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2"/>
                <c:pt idx="0">
                  <c:v>利用している</c:v>
                </c:pt>
                <c:pt idx="1">
                  <c:v>利用していない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98.2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CA-4762-84C1-B3DE516B7E6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187E5-7607-4CD8-AE1D-4773F9F3D2C7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8970-0EED-4F2C-9039-1F814B915E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67625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F9B22-3F0C-46F1-8C40-27A686E5250B}" type="datetimeFigureOut">
              <a:rPr kumimoji="1" lang="ja-JP" altLang="en-US" smtClean="0"/>
              <a:t>2023/7/29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0AB6C-88AC-4C50-B618-E2D6F3D163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500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6765521" y="62399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8B6A-07FE-4F09-A2F0-A3EE969949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8571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6765521" y="62399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8B6A-07FE-4F09-A2F0-A3EE969949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3539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2"/>
          <p:cNvSpPr>
            <a:spLocks noGrp="1"/>
          </p:cNvSpPr>
          <p:nvPr>
            <p:ph type="sldNum" sz="quarter" idx="4"/>
          </p:nvPr>
        </p:nvSpPr>
        <p:spPr>
          <a:xfrm>
            <a:off x="6765521" y="623997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8B6A-07FE-4F09-A2F0-A3EE9699499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15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jpeg"/><Relationship Id="rId3" Type="http://schemas.openxmlformats.org/officeDocument/2006/relationships/image" Target="../media/image55.pn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2" Type="http://schemas.openxmlformats.org/officeDocument/2006/relationships/image" Target="../media/image54.jpe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jpe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95.png"/><Relationship Id="rId7" Type="http://schemas.openxmlformats.org/officeDocument/2006/relationships/image" Target="../media/image10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jpeg"/><Relationship Id="rId5" Type="http://schemas.openxmlformats.org/officeDocument/2006/relationships/image" Target="../media/image97.png"/><Relationship Id="rId10" Type="http://schemas.openxmlformats.org/officeDocument/2006/relationships/image" Target="../media/image106.png"/><Relationship Id="rId4" Type="http://schemas.openxmlformats.org/officeDocument/2006/relationships/image" Target="../media/image96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4.png"/><Relationship Id="rId7" Type="http://schemas.openxmlformats.org/officeDocument/2006/relationships/image" Target="../media/image108.png"/><Relationship Id="rId12" Type="http://schemas.openxmlformats.org/officeDocument/2006/relationships/image" Target="../media/image120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129.png"/><Relationship Id="rId5" Type="http://schemas.openxmlformats.org/officeDocument/2006/relationships/image" Target="../media/image126.png"/><Relationship Id="rId10" Type="http://schemas.openxmlformats.org/officeDocument/2006/relationships/image" Target="../media/image128.png"/><Relationship Id="rId4" Type="http://schemas.openxmlformats.org/officeDocument/2006/relationships/image" Target="../media/image125.png"/><Relationship Id="rId9" Type="http://schemas.openxmlformats.org/officeDocument/2006/relationships/image" Target="../media/image10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7" Type="http://schemas.openxmlformats.org/officeDocument/2006/relationships/image" Target="../media/image13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17.png"/><Relationship Id="rId4" Type="http://schemas.openxmlformats.org/officeDocument/2006/relationships/image" Target="../media/image1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3" Type="http://schemas.openxmlformats.org/officeDocument/2006/relationships/image" Target="../media/image126.png"/><Relationship Id="rId7" Type="http://schemas.openxmlformats.org/officeDocument/2006/relationships/image" Target="../media/image136.png"/><Relationship Id="rId12" Type="http://schemas.openxmlformats.org/officeDocument/2006/relationships/image" Target="../media/image138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37.png"/><Relationship Id="rId5" Type="http://schemas.openxmlformats.org/officeDocument/2006/relationships/image" Target="../media/image132.jpeg"/><Relationship Id="rId10" Type="http://schemas.openxmlformats.org/officeDocument/2006/relationships/image" Target="../media/image111.png"/><Relationship Id="rId4" Type="http://schemas.openxmlformats.org/officeDocument/2006/relationships/image" Target="../media/image127.png"/><Relationship Id="rId9" Type="http://schemas.openxmlformats.org/officeDocument/2006/relationships/image" Target="../media/image1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9.png"/><Relationship Id="rId7" Type="http://schemas.openxmlformats.org/officeDocument/2006/relationships/image" Target="../media/image144.png"/><Relationship Id="rId12" Type="http://schemas.openxmlformats.org/officeDocument/2006/relationships/image" Target="../media/image14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6.png"/><Relationship Id="rId5" Type="http://schemas.openxmlformats.org/officeDocument/2006/relationships/image" Target="../media/image142.png"/><Relationship Id="rId10" Type="http://schemas.openxmlformats.org/officeDocument/2006/relationships/image" Target="../media/image145.png"/><Relationship Id="rId4" Type="http://schemas.openxmlformats.org/officeDocument/2006/relationships/image" Target="../media/image141.png"/><Relationship Id="rId9" Type="http://schemas.openxmlformats.org/officeDocument/2006/relationships/image" Target="../media/image1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chart" Target="../charts/chart2.xml"/><Relationship Id="rId7" Type="http://schemas.openxmlformats.org/officeDocument/2006/relationships/image" Target="../media/image1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17.jpe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3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菜の花のイラス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96560">
            <a:off x="5876579" y="3769412"/>
            <a:ext cx="569511" cy="56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/>
          <p:cNvSpPr/>
          <p:nvPr/>
        </p:nvSpPr>
        <p:spPr>
          <a:xfrm>
            <a:off x="355008" y="6025976"/>
            <a:ext cx="6684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青少年を取り巻く有害環境対策の推進　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PTA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参考資料</a:t>
            </a:r>
            <a:r>
              <a:rPr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endParaRPr lang="ja-JP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1066191" y="743293"/>
            <a:ext cx="7011618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子どものスマホ、フィルタリングと管理方法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8963" y="2622684"/>
            <a:ext cx="1219570" cy="178003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331" y="2891280"/>
            <a:ext cx="936654" cy="148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36023" y="231605"/>
            <a:ext cx="5614362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未成年のインターネットトラブル①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266601" y="6452571"/>
            <a:ext cx="69452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50" dirty="0"/>
              <a:t>https://www.soumu.go.jp/main_content/000506392.pdf</a:t>
            </a:r>
            <a:endParaRPr lang="ja-JP" altLang="en-US" sz="1050" dirty="0"/>
          </a:p>
        </p:txBody>
      </p:sp>
      <p:sp>
        <p:nvSpPr>
          <p:cNvPr id="36" name="正方形/長方形 35"/>
          <p:cNvSpPr/>
          <p:nvPr/>
        </p:nvSpPr>
        <p:spPr>
          <a:xfrm>
            <a:off x="1266601" y="6173589"/>
            <a:ext cx="64748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/>
              <a:t>参考：</a:t>
            </a:r>
            <a:r>
              <a:rPr lang="ja-JP" altLang="en-US" sz="1000" dirty="0"/>
              <a:t>インターネットトラブル事例集 （平成</a:t>
            </a:r>
            <a:r>
              <a:rPr lang="en-US" altLang="ja-JP" sz="1000" dirty="0"/>
              <a:t>29</a:t>
            </a:r>
            <a:r>
              <a:rPr lang="ja-JP" altLang="en-US" sz="1000" dirty="0"/>
              <a:t>年度版）</a:t>
            </a:r>
          </a:p>
        </p:txBody>
      </p:sp>
      <p:cxnSp>
        <p:nvCxnSpPr>
          <p:cNvPr id="37" name="直線コネクタ 36"/>
          <p:cNvCxnSpPr/>
          <p:nvPr/>
        </p:nvCxnSpPr>
        <p:spPr>
          <a:xfrm>
            <a:off x="1349600" y="6045693"/>
            <a:ext cx="75902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392493" y="1138282"/>
            <a:ext cx="8223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ネットや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SNS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上の犯罪被害、トラブルが増加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711629" y="2061852"/>
            <a:ext cx="7153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・女子生徒が男性へ自撮りの裸画像を送り、同級生に拡散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・家出した女子生徒が、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SNS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で知り合った男性宅で性被害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・フリマサイトやネットショッピングで詐欺被害</a:t>
            </a:r>
          </a:p>
        </p:txBody>
      </p:sp>
      <p:sp>
        <p:nvSpPr>
          <p:cNvPr id="32" name="角丸四角形 31"/>
          <p:cNvSpPr/>
          <p:nvPr/>
        </p:nvSpPr>
        <p:spPr>
          <a:xfrm>
            <a:off x="3532468" y="5164391"/>
            <a:ext cx="1932850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ネットいじめ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711629" y="4428350"/>
            <a:ext cx="2095131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リベンジポルノ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6090034" y="4420239"/>
            <a:ext cx="2107754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著作権侵害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711629" y="5195265"/>
            <a:ext cx="2108868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ゲーム課金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532468" y="4438554"/>
            <a:ext cx="1932850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ネット詐欺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6102657" y="5147232"/>
            <a:ext cx="2095131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情報漏えい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55123" y="1867023"/>
            <a:ext cx="7656722" cy="2189195"/>
          </a:xfrm>
          <a:prstGeom prst="roundRect">
            <a:avLst>
              <a:gd name="adj" fmla="val 4738"/>
            </a:avLst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" name="Picture 2" descr="https://qr.quel.jp/tmp/635163c4ba654817e02802abbbd23ed5aa79b8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1" y="5878621"/>
            <a:ext cx="836155" cy="83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啓発教育教材】インターネットとの向き合い方～ニセ・誤情報に騙されないために～ | 安心・安全なインターネット利用ガイド | 総務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616" y="285946"/>
            <a:ext cx="1454074" cy="49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89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09389" y="267115"/>
            <a:ext cx="5436809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未成年のインターネットトラブル②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266601" y="6506912"/>
            <a:ext cx="694524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https://www.softbank.jp/sbnews/entry/20200204_01</a:t>
            </a:r>
            <a:endParaRPr lang="ja-JP" altLang="en-US" sz="1000" dirty="0"/>
          </a:p>
        </p:txBody>
      </p:sp>
      <p:sp>
        <p:nvSpPr>
          <p:cNvPr id="36" name="正方形/長方形 35"/>
          <p:cNvSpPr/>
          <p:nvPr/>
        </p:nvSpPr>
        <p:spPr>
          <a:xfrm>
            <a:off x="1190750" y="6240340"/>
            <a:ext cx="7456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/>
              <a:t>引用：ソフトバンクニュース　実際にあった</a:t>
            </a:r>
            <a:r>
              <a:rPr lang="en-US" altLang="ja-JP" sz="1000" dirty="0"/>
              <a:t>5</a:t>
            </a:r>
            <a:r>
              <a:rPr lang="ja-JP" altLang="en-US" sz="1000" dirty="0" err="1"/>
              <a:t>つの</a:t>
            </a:r>
            <a:r>
              <a:rPr lang="ja-JP" altLang="en-US" sz="1000" dirty="0"/>
              <a:t>スマホ・ネットトラブル事例と、プロ直伝の防止策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21473" y="1026939"/>
            <a:ext cx="6745154" cy="28656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・スシロー醤油舐め、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SNS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投稿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で</a:t>
            </a:r>
            <a:r>
              <a:rPr lang="en-US" altLang="ja-JP" b="1" dirty="0" smtClean="0">
                <a:solidFill>
                  <a:srgbClr val="ED7D31"/>
                </a:solidFill>
                <a:latin typeface="+mn-ea"/>
              </a:rPr>
              <a:t>6700</a:t>
            </a:r>
            <a:r>
              <a:rPr lang="ja-JP" altLang="en-US" b="1" dirty="0" smtClean="0">
                <a:solidFill>
                  <a:srgbClr val="ED7D31"/>
                </a:solidFill>
                <a:latin typeface="+mn-ea"/>
              </a:rPr>
              <a:t>万円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損害賠償提訴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7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歳の男子が</a:t>
            </a:r>
            <a:r>
              <a:rPr lang="ja-JP" altLang="en-US" b="1" dirty="0" smtClean="0">
                <a:solidFill>
                  <a:srgbClr val="ED7D31"/>
                </a:solidFill>
                <a:latin typeface="+mn-ea"/>
              </a:rPr>
              <a:t>親のクレカ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でゲーム課金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ja-JP" altLang="en-US" b="1" dirty="0" smtClean="0">
                <a:solidFill>
                  <a:srgbClr val="ED7D31"/>
                </a:solidFill>
                <a:latin typeface="+mn-ea"/>
              </a:rPr>
              <a:t>いじめ動画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をインスタに投稿して拡散、炎上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・瞳に映った景色から自宅を特定、</a:t>
            </a:r>
            <a:r>
              <a:rPr lang="ja-JP" altLang="en-US" b="1" dirty="0" smtClean="0">
                <a:solidFill>
                  <a:srgbClr val="ED7D31"/>
                </a:solidFill>
                <a:latin typeface="+mn-ea"/>
              </a:rPr>
              <a:t>ストーカー被害</a:t>
            </a:r>
            <a:endParaRPr lang="en-US" altLang="ja-JP" b="1" dirty="0" smtClean="0">
              <a:solidFill>
                <a:srgbClr val="ED7D31"/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・漫画をアップロードして</a:t>
            </a:r>
            <a:r>
              <a:rPr lang="ja-JP" altLang="en-US" b="1" dirty="0" smtClean="0">
                <a:solidFill>
                  <a:srgbClr val="ED7D31"/>
                </a:solidFill>
                <a:latin typeface="+mn-ea"/>
              </a:rPr>
              <a:t>逮捕</a:t>
            </a:r>
            <a:endParaRPr lang="en-US" altLang="ja-JP" b="1" dirty="0">
              <a:solidFill>
                <a:srgbClr val="ED7D31"/>
              </a:solidFill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812" y="580236"/>
            <a:ext cx="1254299" cy="229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cxnSp>
        <p:nvCxnSpPr>
          <p:cNvPr id="12" name="直線コネクタ 11"/>
          <p:cNvCxnSpPr/>
          <p:nvPr/>
        </p:nvCxnSpPr>
        <p:spPr>
          <a:xfrm>
            <a:off x="1349600" y="6045693"/>
            <a:ext cx="75902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qr.quel.jp/tmp/5e14e6ad4ae490b4f8009c06e437482dd5eb94e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89" y="5824413"/>
            <a:ext cx="981361" cy="98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742" y="4202523"/>
            <a:ext cx="1280892" cy="14372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70" y="3312964"/>
            <a:ext cx="1295141" cy="229186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857" y="4499275"/>
            <a:ext cx="2824366" cy="115986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1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192203" y="298135"/>
            <a:ext cx="4351222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子供のスマホ、家庭のルール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266601" y="6506912"/>
            <a:ext cx="77353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https://www.softbank.jp/mobile/special/sumaken/rulelist/</a:t>
            </a:r>
            <a:endParaRPr lang="ja-JP" altLang="en-US" sz="1000" dirty="0"/>
          </a:p>
        </p:txBody>
      </p:sp>
      <p:sp>
        <p:nvSpPr>
          <p:cNvPr id="36" name="正方形/長方形 35"/>
          <p:cNvSpPr/>
          <p:nvPr/>
        </p:nvSpPr>
        <p:spPr>
          <a:xfrm>
            <a:off x="1266601" y="6191984"/>
            <a:ext cx="74560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/>
              <a:t>参考：親子で作るスマホルールリスト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570957" y="1285835"/>
            <a:ext cx="8022626" cy="29307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①　今、スマホを持たせるべきか？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②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ルールを決める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・家族</a:t>
            </a: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のいるリビング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のみ　○時まで　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日○時間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・知らない人とやり取りしない、動画や写真をアップロードしない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b="1" dirty="0">
                <a:solidFill>
                  <a:srgbClr val="ED7D31"/>
                </a:solidFill>
                <a:latin typeface="+mn-ea"/>
              </a:rPr>
              <a:t>③</a:t>
            </a:r>
            <a:r>
              <a:rPr lang="ja-JP" altLang="en-US" b="1" dirty="0" smtClean="0">
                <a:solidFill>
                  <a:srgbClr val="ED7D31"/>
                </a:solidFill>
                <a:latin typeface="+mn-ea"/>
              </a:rPr>
              <a:t>　フィルタリングを設定する。</a:t>
            </a:r>
            <a:endParaRPr lang="en-US" altLang="ja-JP" b="1" dirty="0" smtClean="0">
              <a:solidFill>
                <a:srgbClr val="ED7D31"/>
              </a:solidFill>
              <a:latin typeface="+mn-ea"/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1349600" y="6045693"/>
            <a:ext cx="75902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494757" y="4640788"/>
            <a:ext cx="8010563" cy="72096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被害児童の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85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％がフィルタリング設定をしていなかった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638" y="388815"/>
            <a:ext cx="1924319" cy="476316"/>
          </a:xfrm>
          <a:prstGeom prst="rect">
            <a:avLst/>
          </a:prstGeom>
        </p:spPr>
      </p:pic>
      <p:pic>
        <p:nvPicPr>
          <p:cNvPr id="4098" name="Picture 2" descr="https://qr.quel.jp/tmp/07258ced717f5f6afb03fb137e7280b2e59095d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3" y="5838482"/>
            <a:ext cx="970772" cy="9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62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470" y="1419376"/>
            <a:ext cx="6871731" cy="458899"/>
          </a:xfrm>
          <a:prstGeom prst="rect">
            <a:avLst/>
          </a:prstGeom>
        </p:spPr>
      </p:pic>
      <p:pic>
        <p:nvPicPr>
          <p:cNvPr id="1026" name="Picture 2" descr="https://qr.quel.jp/tmp/4754a6ae385cd8daf6007a7cf87cdee8e8697ab8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4419" y="484646"/>
            <a:ext cx="1435594" cy="143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431" y="2171098"/>
            <a:ext cx="6499138" cy="3589839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70" y="549162"/>
            <a:ext cx="2002954" cy="687206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81000" y="62072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100" dirty="0"/>
              <a:t>https://www.youtube.com/watch?v=NbCDUozAA7Q&amp;t=5s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7800975" y="6063199"/>
            <a:ext cx="994263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55</a:t>
            </a:r>
            <a:endParaRPr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25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322764" y="2802911"/>
            <a:ext cx="4498470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子供に持たせるスマホ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菜の花のイラス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869" y="4532628"/>
            <a:ext cx="918261" cy="9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0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07275" y="226738"/>
            <a:ext cx="2935039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主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なネット契約例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126" name="Picture 6" descr="Apple iPhone Xsのスペックまとめ、対応バンド、価格 | telektli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7353" y="5418984"/>
            <a:ext cx="560223" cy="74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QUOS wish2｜スマートフォン｜製品｜Y!mobile - 格安SIM・スマホはワイモバイルで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9"/>
          <a:stretch/>
        </p:blipFill>
        <p:spPr bwMode="auto">
          <a:xfrm>
            <a:off x="900012" y="5365561"/>
            <a:ext cx="463162" cy="87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364" y="4888272"/>
            <a:ext cx="1013950" cy="2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27" y="4888272"/>
            <a:ext cx="1172118" cy="300215"/>
          </a:xfrm>
          <a:prstGeom prst="rect">
            <a:avLst/>
          </a:prstGeom>
        </p:spPr>
      </p:pic>
      <p:pic>
        <p:nvPicPr>
          <p:cNvPr id="23" name="Picture 10" descr="レンタル] Nintendo Switch ニンテンドースイッチ | パンダスタジオ・レンタル公式サイト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29620">
            <a:off x="6036753" y="5387395"/>
            <a:ext cx="1160234" cy="8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Apple アップル iPad アイパッド 第6世代 第六世代-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9640" y="5445342"/>
            <a:ext cx="642577" cy="7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549" y="5453427"/>
            <a:ext cx="1000108" cy="699294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034" y="5431280"/>
            <a:ext cx="1125489" cy="75954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3675" y="2696810"/>
            <a:ext cx="1062948" cy="831638"/>
          </a:xfrm>
          <a:prstGeom prst="rect">
            <a:avLst/>
          </a:prstGeom>
        </p:spPr>
      </p:pic>
      <p:pic>
        <p:nvPicPr>
          <p:cNvPr id="3078" name="Picture 6" descr="Wifi, internet, online, network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009993">
            <a:off x="7180917" y="2583901"/>
            <a:ext cx="350549" cy="35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角丸四角形 30"/>
          <p:cNvSpPr/>
          <p:nvPr/>
        </p:nvSpPr>
        <p:spPr>
          <a:xfrm>
            <a:off x="5781541" y="226738"/>
            <a:ext cx="2095131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インターネット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H="1">
            <a:off x="2408945" y="948332"/>
            <a:ext cx="3413272" cy="544870"/>
          </a:xfrm>
          <a:prstGeom prst="line">
            <a:avLst/>
          </a:prstGeom>
          <a:ln w="44450" cap="rnd">
            <a:solidFill>
              <a:srgbClr val="ED7D31"/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 flipV="1">
            <a:off x="7651446" y="1030302"/>
            <a:ext cx="227406" cy="483842"/>
          </a:xfrm>
          <a:prstGeom prst="line">
            <a:avLst/>
          </a:prstGeom>
          <a:ln w="44450" cap="rnd">
            <a:solidFill>
              <a:schemeClr val="bg1">
                <a:lumMod val="50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図 4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693" y="2648906"/>
            <a:ext cx="933737" cy="957679"/>
          </a:xfrm>
          <a:prstGeom prst="rect">
            <a:avLst/>
          </a:prstGeom>
        </p:spPr>
      </p:pic>
      <p:pic>
        <p:nvPicPr>
          <p:cNvPr id="2" name="Picture 2" descr="新モバイルルーター 一括販売プラン AlteemLite 10GB/月 24ヵ月プラン | アプライドネット 通販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3884" y="2509565"/>
            <a:ext cx="1009974" cy="100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直線コネクタ 29"/>
          <p:cNvCxnSpPr/>
          <p:nvPr/>
        </p:nvCxnSpPr>
        <p:spPr>
          <a:xfrm flipH="1">
            <a:off x="5712340" y="1079500"/>
            <a:ext cx="993260" cy="408479"/>
          </a:xfrm>
          <a:prstGeom prst="line">
            <a:avLst/>
          </a:prstGeom>
          <a:ln w="44450" cap="rnd">
            <a:solidFill>
              <a:schemeClr val="bg1">
                <a:lumMod val="50000"/>
              </a:schemeClr>
            </a:solidFill>
            <a:round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角丸四角形 32"/>
          <p:cNvSpPr/>
          <p:nvPr/>
        </p:nvSpPr>
        <p:spPr>
          <a:xfrm>
            <a:off x="900012" y="1675096"/>
            <a:ext cx="1633143" cy="53444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スマホ契約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角丸四角形 40"/>
          <p:cNvSpPr/>
          <p:nvPr/>
        </p:nvSpPr>
        <p:spPr>
          <a:xfrm>
            <a:off x="3477863" y="1709421"/>
            <a:ext cx="2256229" cy="5344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モバイルルータ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6991122" y="1723705"/>
            <a:ext cx="1379245" cy="5344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光回線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283804" y="4702650"/>
            <a:ext cx="8570134" cy="1821848"/>
          </a:xfrm>
          <a:prstGeom prst="roundRect">
            <a:avLst>
              <a:gd name="adj" fmla="val 4738"/>
            </a:avLst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右矢印 60"/>
          <p:cNvSpPr/>
          <p:nvPr/>
        </p:nvSpPr>
        <p:spPr>
          <a:xfrm rot="16200000">
            <a:off x="7608714" y="3722665"/>
            <a:ext cx="406189" cy="424027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598" y="4930281"/>
            <a:ext cx="530670" cy="255416"/>
          </a:xfrm>
          <a:prstGeom prst="rect">
            <a:avLst/>
          </a:prstGeom>
        </p:spPr>
      </p:pic>
      <p:sp>
        <p:nvSpPr>
          <p:cNvPr id="63" name="正方形/長方形 62"/>
          <p:cNvSpPr/>
          <p:nvPr/>
        </p:nvSpPr>
        <p:spPr>
          <a:xfrm>
            <a:off x="3804003" y="4819345"/>
            <a:ext cx="673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PC</a:t>
            </a:r>
          </a:p>
        </p:txBody>
      </p:sp>
      <p:pic>
        <p:nvPicPr>
          <p:cNvPr id="51" name="図 50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321" y="4948493"/>
            <a:ext cx="495282" cy="474408"/>
          </a:xfrm>
          <a:prstGeom prst="rect">
            <a:avLst/>
          </a:prstGeom>
        </p:spPr>
      </p:pic>
      <p:pic>
        <p:nvPicPr>
          <p:cNvPr id="53" name="図 5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6549" y="5000283"/>
            <a:ext cx="1072934" cy="262091"/>
          </a:xfrm>
          <a:prstGeom prst="rect">
            <a:avLst/>
          </a:prstGeom>
        </p:spPr>
      </p:pic>
      <p:sp>
        <p:nvSpPr>
          <p:cNvPr id="45" name="右矢印 44"/>
          <p:cNvSpPr/>
          <p:nvPr/>
        </p:nvSpPr>
        <p:spPr>
          <a:xfrm rot="16200000">
            <a:off x="1513488" y="3705912"/>
            <a:ext cx="406189" cy="424027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977887" y="4144230"/>
            <a:ext cx="1902659" cy="491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Wi-Fi</a:t>
            </a:r>
            <a:r>
              <a:rPr lang="ja-JP" alt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（テザリング）</a:t>
            </a:r>
            <a:endParaRPr lang="en-US" altLang="ja-JP" sz="1200" b="1" dirty="0">
              <a:solidFill>
                <a:srgbClr val="ED7D31"/>
              </a:solidFill>
              <a:latin typeface="+mn-ea"/>
            </a:endParaRPr>
          </a:p>
        </p:txBody>
      </p:sp>
      <p:sp>
        <p:nvSpPr>
          <p:cNvPr id="59" name="右矢印 58"/>
          <p:cNvSpPr/>
          <p:nvPr/>
        </p:nvSpPr>
        <p:spPr>
          <a:xfrm rot="16200000">
            <a:off x="4325598" y="3728475"/>
            <a:ext cx="406189" cy="424027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正方形/長方形 61"/>
          <p:cNvSpPr/>
          <p:nvPr/>
        </p:nvSpPr>
        <p:spPr>
          <a:xfrm>
            <a:off x="4225916" y="4155505"/>
            <a:ext cx="605552" cy="491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Wi-Fi</a:t>
            </a:r>
            <a:endParaRPr lang="en-US" altLang="ja-JP" sz="1200" b="1" dirty="0">
              <a:solidFill>
                <a:srgbClr val="ED7D31"/>
              </a:solidFill>
              <a:latin typeface="+mn-ea"/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7473588" y="4157384"/>
            <a:ext cx="676439" cy="4915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altLang="ja-JP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Wi-Fi</a:t>
            </a:r>
            <a:endParaRPr lang="en-US" altLang="ja-JP" sz="1200" b="1" dirty="0">
              <a:solidFill>
                <a:srgbClr val="ED7D31"/>
              </a:solidFill>
              <a:latin typeface="+mn-ea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37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角丸四角形 54"/>
          <p:cNvSpPr/>
          <p:nvPr/>
        </p:nvSpPr>
        <p:spPr>
          <a:xfrm>
            <a:off x="2965142" y="1108416"/>
            <a:ext cx="5977258" cy="3898590"/>
          </a:xfrm>
          <a:prstGeom prst="roundRect">
            <a:avLst>
              <a:gd name="adj" fmla="val 4738"/>
            </a:avLst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角丸四角形 44"/>
          <p:cNvSpPr/>
          <p:nvPr/>
        </p:nvSpPr>
        <p:spPr>
          <a:xfrm>
            <a:off x="229446" y="1319822"/>
            <a:ext cx="5561549" cy="3827287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角丸四角形 38"/>
          <p:cNvSpPr/>
          <p:nvPr/>
        </p:nvSpPr>
        <p:spPr>
          <a:xfrm>
            <a:off x="207274" y="232449"/>
            <a:ext cx="4746466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子ども用スマホの主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な契約先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角丸四角形 32"/>
          <p:cNvSpPr/>
          <p:nvPr/>
        </p:nvSpPr>
        <p:spPr>
          <a:xfrm>
            <a:off x="776835" y="1095289"/>
            <a:ext cx="1622517" cy="5344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キャリア系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29446" y="5271760"/>
            <a:ext cx="2993213" cy="13059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・通信速度低下が少ない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/>
            </a:r>
            <a:b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・通話品質が高い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・コストが高め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2" name="角丸四角形 51"/>
          <p:cNvSpPr/>
          <p:nvPr/>
        </p:nvSpPr>
        <p:spPr>
          <a:xfrm>
            <a:off x="6645593" y="751644"/>
            <a:ext cx="1622517" cy="53444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格安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SIM</a:t>
            </a:r>
            <a:r>
              <a:rPr lang="ja-JP" altLang="en-US" sz="2000" b="1" dirty="0">
                <a:solidFill>
                  <a:schemeClr val="bg1"/>
                </a:solidFill>
              </a:rPr>
              <a:t>系</a:t>
            </a:r>
          </a:p>
        </p:txBody>
      </p:sp>
      <p:sp>
        <p:nvSpPr>
          <p:cNvPr id="58" name="正方形/長方形 57"/>
          <p:cNvSpPr/>
          <p:nvPr/>
        </p:nvSpPr>
        <p:spPr>
          <a:xfrm>
            <a:off x="5929973" y="5271759"/>
            <a:ext cx="2993213" cy="130599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・混雑時の速度低下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・端末故障時のサポート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・コストが安い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8" name="右矢印 27"/>
          <p:cNvSpPr/>
          <p:nvPr/>
        </p:nvSpPr>
        <p:spPr>
          <a:xfrm>
            <a:off x="4520435" y="6167797"/>
            <a:ext cx="1349406" cy="434404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右矢印 63"/>
          <p:cNvSpPr/>
          <p:nvPr/>
        </p:nvSpPr>
        <p:spPr>
          <a:xfrm rot="10800000">
            <a:off x="3010220" y="5326198"/>
            <a:ext cx="1349406" cy="434404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86" y="1939635"/>
            <a:ext cx="1277789" cy="40206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3" y="2634629"/>
            <a:ext cx="1067582" cy="452240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24" y="3504713"/>
            <a:ext cx="1638114" cy="362766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986" y="3492041"/>
            <a:ext cx="1279335" cy="464131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8705" y="2528725"/>
            <a:ext cx="864021" cy="624015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1121" y="4313525"/>
            <a:ext cx="1829055" cy="419158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72273" y="1603355"/>
            <a:ext cx="1417552" cy="478702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103" y="4214796"/>
            <a:ext cx="1085982" cy="616617"/>
          </a:xfrm>
          <a:prstGeom prst="rect">
            <a:avLst/>
          </a:prstGeom>
        </p:spPr>
      </p:pic>
      <p:pic>
        <p:nvPicPr>
          <p:cNvPr id="35" name="図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77871" y="1628976"/>
            <a:ext cx="1954134" cy="362857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58411" y="3035251"/>
            <a:ext cx="1216572" cy="735473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10539" y="2653424"/>
            <a:ext cx="978115" cy="417179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30694" y="4179380"/>
            <a:ext cx="1110669" cy="519953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38417" y="2322544"/>
            <a:ext cx="1331386" cy="518189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7907" y="4080877"/>
            <a:ext cx="974203" cy="68225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95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269864" y="267777"/>
            <a:ext cx="4506321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子ども用のスマホはどれに？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5" name="Picture 6" descr="Apple iPhone Xsのスペックまとめ、対応バンド、価格 | telektli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2693" y="1550749"/>
            <a:ext cx="940373" cy="124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AQUOS wish2｜スマートフォン｜製品｜Y!mobile - 格安SIM・スマホはワイモバイルで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9"/>
          <a:stretch/>
        </p:blipFill>
        <p:spPr bwMode="auto">
          <a:xfrm>
            <a:off x="3057281" y="1596117"/>
            <a:ext cx="706844" cy="133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8956" y="2008769"/>
            <a:ext cx="1558164" cy="4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617" y="1540842"/>
            <a:ext cx="1628401" cy="41708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432" y="2143075"/>
            <a:ext cx="906781" cy="26494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31" y="2592929"/>
            <a:ext cx="781191" cy="22784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290" y="2209309"/>
            <a:ext cx="934074" cy="19999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372" y="2566580"/>
            <a:ext cx="973042" cy="289708"/>
          </a:xfrm>
          <a:prstGeom prst="rect">
            <a:avLst/>
          </a:prstGeom>
        </p:spPr>
      </p:pic>
      <p:sp>
        <p:nvSpPr>
          <p:cNvPr id="35" name="角丸四角形 34"/>
          <p:cNvSpPr/>
          <p:nvPr/>
        </p:nvSpPr>
        <p:spPr>
          <a:xfrm>
            <a:off x="360548" y="1294847"/>
            <a:ext cx="4051654" cy="4102776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角丸四角形 35"/>
          <p:cNvSpPr/>
          <p:nvPr/>
        </p:nvSpPr>
        <p:spPr>
          <a:xfrm>
            <a:off x="4865735" y="1294848"/>
            <a:ext cx="4051654" cy="4102776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7" name="正方形/長方形 36"/>
          <p:cNvSpPr/>
          <p:nvPr/>
        </p:nvSpPr>
        <p:spPr>
          <a:xfrm>
            <a:off x="5270667" y="3179751"/>
            <a:ext cx="3225263" cy="188052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・新品購入　高額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・アプリセキュリティ　〇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・利用者　多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・アクセサリ　多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/>
            </a:r>
            <a:b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762290" y="3232370"/>
            <a:ext cx="3330316" cy="182790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・端末の選択肢　多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・アプリセキュリティ　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△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・安価なモデル　〇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・キッズスマホ　〇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/>
            </a:r>
            <a:b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</a:b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0" name="角丸四角形 39"/>
          <p:cNvSpPr/>
          <p:nvPr/>
        </p:nvSpPr>
        <p:spPr>
          <a:xfrm>
            <a:off x="360547" y="6134916"/>
            <a:ext cx="8556841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無料でフィルタリング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OK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！　新品・中古・お下がり・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SIM</a:t>
            </a:r>
            <a:r>
              <a:rPr lang="ja-JP" altLang="en-US" sz="2000" b="1" dirty="0" smtClean="0">
                <a:solidFill>
                  <a:schemeClr val="bg1"/>
                </a:solidFill>
              </a:rPr>
              <a:t>フリーなど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右矢印 40"/>
          <p:cNvSpPr/>
          <p:nvPr/>
        </p:nvSpPr>
        <p:spPr>
          <a:xfrm rot="5400000">
            <a:off x="2296910" y="5523866"/>
            <a:ext cx="406189" cy="424027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右矢印 41"/>
          <p:cNvSpPr/>
          <p:nvPr/>
        </p:nvSpPr>
        <p:spPr>
          <a:xfrm rot="5400000">
            <a:off x="6480783" y="5542570"/>
            <a:ext cx="406189" cy="424027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22" y="4510532"/>
            <a:ext cx="654043" cy="679792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876" y="4518369"/>
            <a:ext cx="632783" cy="632783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5528956" y="301685"/>
            <a:ext cx="3172648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</a:rPr>
              <a:t>迷ったら保護者と同じ</a:t>
            </a:r>
            <a:endParaRPr lang="ja-JP" alt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601158" y="2731890"/>
            <a:ext cx="3799641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スマホのフィルタリング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菜の花のイラス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869" y="4532628"/>
            <a:ext cx="918261" cy="9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04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あんしんフィルターとは？子供を守るフィルタリングサービスでできることを解説 | Y!mobile - 格安SIM・スマホはワイモバイルで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3453" y="104234"/>
            <a:ext cx="2144694" cy="137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449558" y="2069500"/>
            <a:ext cx="84928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有害なサイトなどのアクセスを制限する機能です。</a:t>
            </a:r>
            <a:endParaRPr lang="ja-JP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ja-JP" sz="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怪しいサービスやアプリのトラブル、課金・長時間利用を防ぎます。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角丸四角形 38"/>
          <p:cNvSpPr/>
          <p:nvPr/>
        </p:nvSpPr>
        <p:spPr>
          <a:xfrm>
            <a:off x="207274" y="232449"/>
            <a:ext cx="3716656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フィルタリングとは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22985" y="3727150"/>
            <a:ext cx="8519415" cy="2727235"/>
          </a:xfrm>
          <a:prstGeom prst="roundRect">
            <a:avLst>
              <a:gd name="adj" fmla="val 910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「フィルタリング」は基本的に無料で利用できます。</a:t>
            </a:r>
            <a:endParaRPr lang="en-US" altLang="ja-JP" sz="2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・キャリア系スマホは店舗で申し込み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Wi-Fi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専用機、格安スマホ、保護者名義、お下がりスマホ、ゲーム機などは保護者がそれぞれ設定します。</a:t>
            </a:r>
            <a:endParaRPr lang="ja-JP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07274" y="1774063"/>
            <a:ext cx="8735126" cy="1883537"/>
          </a:xfrm>
          <a:prstGeom prst="roundRect">
            <a:avLst>
              <a:gd name="adj" fmla="val 4738"/>
            </a:avLst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26128" y="585928"/>
            <a:ext cx="829174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○○月○○日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(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〇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)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00:00-00:00	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	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r">
              <a:lnSpc>
                <a:spcPct val="150000"/>
              </a:lnSpc>
            </a:pP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								※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各時間は目安です。</a:t>
            </a:r>
          </a:p>
          <a:p>
            <a:pPr>
              <a:lnSpc>
                <a:spcPct val="150000"/>
              </a:lnSpc>
            </a:pP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00:00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～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00:00	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・・・・・・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家庭におけるインターネット利用の現状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					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子供に持たせるスマホとフィルタリング</a:t>
            </a:r>
            <a:endParaRPr lang="en-US" altLang="ja-JP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			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無料で使えるフィルタリングと管理方法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				</a:t>
            </a:r>
          </a:p>
          <a:p>
            <a:pPr>
              <a:lnSpc>
                <a:spcPct val="150000"/>
              </a:lnSpc>
            </a:pP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00:00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～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00:00 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・・・・・・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【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休憩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】</a:t>
            </a:r>
          </a:p>
          <a:p>
            <a:pPr>
              <a:lnSpc>
                <a:spcPct val="150000"/>
              </a:lnSpc>
            </a:pP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00:00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～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00:00 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・・・・・・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Android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管理アプリ「ファミリーリンク」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				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iPhone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iPad</a:t>
            </a:r>
            <a:r>
              <a:rPr lang="ja-JP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管理管理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「ファミリー共有」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				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 00:00</a:t>
            </a:r>
            <a:r>
              <a:rPr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～</a:t>
            </a:r>
            <a:r>
              <a:rPr lang="en-US" altLang="ja-JP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00:00 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・・・・・・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【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ご質問あれば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】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　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					</a:t>
            </a:r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1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207275" y="232449"/>
            <a:ext cx="4712840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大手キャリアのフィルタリング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6361" y="3643872"/>
            <a:ext cx="1083622" cy="104541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114" y="3642719"/>
            <a:ext cx="1081216" cy="105648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434" y="3636827"/>
            <a:ext cx="1078840" cy="1096412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329220" y="1303680"/>
            <a:ext cx="8706128" cy="114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18</a:t>
            </a:r>
            <a:r>
              <a:rPr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歳未満のスマホ契約は「フィルタリングサービス」の</a:t>
            </a:r>
            <a:endParaRPr lang="en-US" altLang="ja-JP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加入が、法律で義務付けられています。</a:t>
            </a:r>
            <a:endParaRPr lang="ja-JP" alt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0" name="下矢印 19"/>
          <p:cNvSpPr/>
          <p:nvPr/>
        </p:nvSpPr>
        <p:spPr>
          <a:xfrm>
            <a:off x="4386997" y="2864394"/>
            <a:ext cx="590574" cy="419174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283910" y="1339179"/>
            <a:ext cx="8629491" cy="1157161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1165203" y="5032368"/>
            <a:ext cx="7509821" cy="1479183"/>
          </a:xfrm>
          <a:prstGeom prst="roundRect">
            <a:avLst>
              <a:gd name="adj" fmla="val 910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大手キャリアのスマホは店舗で、</a:t>
            </a:r>
            <a:endParaRPr lang="en-US" altLang="ja-JP" sz="2400" b="1" dirty="0" smtClean="0">
              <a:solidFill>
                <a:schemeClr val="bg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契約と同時に無料フィルタリングを申し込みます。</a:t>
            </a:r>
            <a:endParaRPr lang="ja-JP" altLang="en-US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27" y="3894183"/>
            <a:ext cx="3886193" cy="544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261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381000" y="620723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https://www.youtube.com/watch?v=U4xmd0t0I64&amp;t=41s</a:t>
            </a:r>
            <a:endParaRPr lang="ja-JP" altLang="en-US" sz="1100" dirty="0"/>
          </a:p>
        </p:txBody>
      </p:sp>
      <p:sp>
        <p:nvSpPr>
          <p:cNvPr id="8" name="角丸四角形 7"/>
          <p:cNvSpPr/>
          <p:nvPr/>
        </p:nvSpPr>
        <p:spPr>
          <a:xfrm>
            <a:off x="7800975" y="6063199"/>
            <a:ext cx="994263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54</a:t>
            </a:r>
            <a:endParaRPr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793" y="1234224"/>
            <a:ext cx="6477182" cy="4389552"/>
          </a:xfrm>
          <a:prstGeom prst="rect">
            <a:avLst/>
          </a:prstGeom>
        </p:spPr>
      </p:pic>
      <p:pic>
        <p:nvPicPr>
          <p:cNvPr id="9" name="Picture 2" descr="https://qr.quel.jp/tmp/c5b0666e3de387e015ddd99ca76943a9848ca79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65" y="291823"/>
            <a:ext cx="890373" cy="89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87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07274" y="232449"/>
            <a:ext cx="4666567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あんしんフィルターの懸念点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6952" y="1101073"/>
            <a:ext cx="7903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制限が厳しすぎて、子どもの不満は大きくなりがち。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100566" y="1685528"/>
            <a:ext cx="7148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動画</a:t>
            </a:r>
            <a:r>
              <a:rPr lang="ja-JP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もゲームも音楽も制限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され、高校生も</a:t>
            </a:r>
            <a:r>
              <a:rPr lang="en-US" altLang="ja-JP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SNS</a:t>
            </a: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が使えない？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子どもにお願いされ、いつの間に制限は緩く・・・・・</a:t>
            </a:r>
            <a:endParaRPr lang="en-US" altLang="ja-JP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962" y="306434"/>
            <a:ext cx="3260257" cy="457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正方形/長方形 8"/>
          <p:cNvSpPr/>
          <p:nvPr/>
        </p:nvSpPr>
        <p:spPr>
          <a:xfrm>
            <a:off x="441442" y="2754671"/>
            <a:ext cx="7903568" cy="510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スマホが得意な子どもは解除方法を検索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3368" y="3588293"/>
            <a:ext cx="3169858" cy="28097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4965" y="3636044"/>
            <a:ext cx="3159006" cy="280974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5359962" y="2779738"/>
            <a:ext cx="2709840" cy="471426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solidFill>
                  <a:schemeClr val="tx1"/>
                </a:solidFill>
              </a:rPr>
              <a:t>あんしんフィルター　解除　裏ワザ</a:t>
            </a:r>
            <a:endParaRPr kumimoji="1" lang="ja-JP" altLang="en-US" sz="1200" b="1" dirty="0">
              <a:solidFill>
                <a:schemeClr val="tx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391" y="2750419"/>
            <a:ext cx="466446" cy="46644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417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807867" y="2388093"/>
            <a:ext cx="7528263" cy="16423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bg1"/>
                </a:solidFill>
              </a:rPr>
              <a:t>格安スマホ</a:t>
            </a:r>
            <a:r>
              <a:rPr lang="ja-JP" altLang="en-US" sz="2800" b="1" dirty="0">
                <a:solidFill>
                  <a:schemeClr val="bg1"/>
                </a:solidFill>
              </a:rPr>
              <a:t>や</a:t>
            </a:r>
            <a:r>
              <a:rPr lang="en-US" altLang="ja-JP" sz="2800" b="1" dirty="0">
                <a:solidFill>
                  <a:schemeClr val="bg1"/>
                </a:solidFill>
              </a:rPr>
              <a:t>Wi-Fi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専用機で無料</a:t>
            </a:r>
            <a:r>
              <a:rPr lang="ja-JP" altLang="en-US" sz="2800" b="1" dirty="0">
                <a:solidFill>
                  <a:schemeClr val="bg1"/>
                </a:solidFill>
              </a:rPr>
              <a:t>で</a:t>
            </a:r>
            <a:r>
              <a:rPr lang="ja-JP" altLang="en-US" sz="2800" b="1" dirty="0" smtClean="0">
                <a:solidFill>
                  <a:schemeClr val="bg1"/>
                </a:solidFill>
              </a:rPr>
              <a:t>使える</a:t>
            </a:r>
            <a:endParaRPr lang="en-US" altLang="ja-JP" sz="2800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ja-JP" altLang="en-US" sz="2800" b="1" dirty="0" smtClean="0">
                <a:solidFill>
                  <a:schemeClr val="bg1"/>
                </a:solidFill>
              </a:rPr>
              <a:t>フィルタリング</a:t>
            </a:r>
            <a:r>
              <a:rPr lang="ja-JP" altLang="en-US" sz="2800" b="1" dirty="0">
                <a:solidFill>
                  <a:schemeClr val="bg1"/>
                </a:solidFill>
              </a:rPr>
              <a:t>と管理方法</a:t>
            </a:r>
          </a:p>
        </p:txBody>
      </p:sp>
      <p:pic>
        <p:nvPicPr>
          <p:cNvPr id="4" name="Picture 6" descr="菜の花のイラス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869" y="4532628"/>
            <a:ext cx="918261" cy="9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431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07274" y="232449"/>
            <a:ext cx="6088751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latin typeface="+mn-ea"/>
              </a:rPr>
              <a:t>Apple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と</a:t>
            </a:r>
            <a:r>
              <a:rPr lang="en-US" altLang="ja-JP" sz="2400" b="1" dirty="0" smtClean="0">
                <a:solidFill>
                  <a:schemeClr val="bg1"/>
                </a:solidFill>
                <a:latin typeface="+mn-ea"/>
              </a:rPr>
              <a:t>Google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が提供する管理アプリ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08439" y="1279702"/>
            <a:ext cx="8706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スマホだけでなく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Wi-Fi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専用端末もまとめて管理するには、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Apple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や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Google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が提供する無料ツールがおすすめ。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6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539" y="2878149"/>
            <a:ext cx="1263867" cy="3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275" y="3169592"/>
            <a:ext cx="1265394" cy="324106"/>
          </a:xfrm>
          <a:prstGeom prst="rect">
            <a:avLst/>
          </a:prstGeom>
        </p:spPr>
      </p:pic>
      <p:sp>
        <p:nvSpPr>
          <p:cNvPr id="22" name="角丸四角形 21"/>
          <p:cNvSpPr/>
          <p:nvPr/>
        </p:nvSpPr>
        <p:spPr>
          <a:xfrm>
            <a:off x="308439" y="2530136"/>
            <a:ext cx="3710145" cy="4016967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4224551" y="2530136"/>
            <a:ext cx="4653120" cy="4016967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1014" y="3495817"/>
            <a:ext cx="527495" cy="236393"/>
          </a:xfrm>
          <a:prstGeom prst="rect">
            <a:avLst/>
          </a:prstGeom>
        </p:spPr>
      </p:pic>
      <p:pic>
        <p:nvPicPr>
          <p:cNvPr id="1028" name="Picture 4" descr="https://i.gzn.jp/img/2018/05/01/google-familylink/a0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"/>
          <a:stretch/>
        </p:blipFill>
        <p:spPr bwMode="auto">
          <a:xfrm>
            <a:off x="763213" y="4324872"/>
            <a:ext cx="2792573" cy="1807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</p:pic>
      <p:pic>
        <p:nvPicPr>
          <p:cNvPr id="18" name="Picture 2" descr="AQUOS wish2｜スマートフォン｜製品｜Y!mobile - 格安SIM・スマホはワイモバイルで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9"/>
          <a:stretch/>
        </p:blipFill>
        <p:spPr bwMode="auto">
          <a:xfrm>
            <a:off x="1994385" y="2958025"/>
            <a:ext cx="433694" cy="8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769" y="3013630"/>
            <a:ext cx="1050520" cy="707889"/>
          </a:xfrm>
          <a:prstGeom prst="rect">
            <a:avLst/>
          </a:prstGeom>
        </p:spPr>
      </p:pic>
      <p:pic>
        <p:nvPicPr>
          <p:cNvPr id="19" name="Picture 6" descr="Apple iPhone Xsのスペックまとめ、対応バンド、価格 | telektlist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2059" y="3034519"/>
            <a:ext cx="508493" cy="6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981" y="2883507"/>
            <a:ext cx="666308" cy="91000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611" y="4324872"/>
            <a:ext cx="1882670" cy="1800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180" y="4297894"/>
            <a:ext cx="1905773" cy="178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1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207273" y="232449"/>
            <a:ext cx="4888509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フィルタリングサービスの違い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/>
          </p:nvPr>
        </p:nvGraphicFramePr>
        <p:xfrm>
          <a:off x="284087" y="1136342"/>
          <a:ext cx="8472332" cy="5111943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37690">
                  <a:extLst>
                    <a:ext uri="{9D8B030D-6E8A-4147-A177-3AD203B41FA5}">
                      <a16:colId xmlns:a16="http://schemas.microsoft.com/office/drawing/2014/main" val="2237383877"/>
                    </a:ext>
                  </a:extLst>
                </a:gridCol>
                <a:gridCol w="1453179">
                  <a:extLst>
                    <a:ext uri="{9D8B030D-6E8A-4147-A177-3AD203B41FA5}">
                      <a16:colId xmlns:a16="http://schemas.microsoft.com/office/drawing/2014/main" val="1717546276"/>
                    </a:ext>
                  </a:extLst>
                </a:gridCol>
                <a:gridCol w="1399448">
                  <a:extLst>
                    <a:ext uri="{9D8B030D-6E8A-4147-A177-3AD203B41FA5}">
                      <a16:colId xmlns:a16="http://schemas.microsoft.com/office/drawing/2014/main" val="3761612299"/>
                    </a:ext>
                  </a:extLst>
                </a:gridCol>
                <a:gridCol w="1371082">
                  <a:extLst>
                    <a:ext uri="{9D8B030D-6E8A-4147-A177-3AD203B41FA5}">
                      <a16:colId xmlns:a16="http://schemas.microsoft.com/office/drawing/2014/main" val="2489879362"/>
                    </a:ext>
                  </a:extLst>
                </a:gridCol>
                <a:gridCol w="1976247">
                  <a:extLst>
                    <a:ext uri="{9D8B030D-6E8A-4147-A177-3AD203B41FA5}">
                      <a16:colId xmlns:a16="http://schemas.microsoft.com/office/drawing/2014/main" val="2550077503"/>
                    </a:ext>
                  </a:extLst>
                </a:gridCol>
                <a:gridCol w="1134686">
                  <a:extLst>
                    <a:ext uri="{9D8B030D-6E8A-4147-A177-3AD203B41FA5}">
                      <a16:colId xmlns:a16="http://schemas.microsoft.com/office/drawing/2014/main" val="1019537568"/>
                    </a:ext>
                  </a:extLst>
                </a:gridCol>
              </a:tblGrid>
              <a:tr h="753338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サービス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利用</a:t>
                      </a:r>
                      <a:r>
                        <a:rPr kumimoji="1" lang="en-US" altLang="ja-JP" sz="1200" b="1" dirty="0" smtClean="0"/>
                        <a:t>OS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格安</a:t>
                      </a:r>
                      <a:r>
                        <a:rPr kumimoji="1" lang="en-US" altLang="ja-JP" sz="1200" b="1" dirty="0" smtClean="0"/>
                        <a:t>SIM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Wi-Fi</a:t>
                      </a:r>
                      <a:r>
                        <a:rPr kumimoji="1" lang="ja-JP" altLang="en-US" sz="1200" b="1" dirty="0" smtClean="0"/>
                        <a:t>専用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など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フィルタリング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位置確認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6024901"/>
                  </a:ext>
                </a:extLst>
              </a:tr>
              <a:tr h="1470805">
                <a:tc>
                  <a:txBody>
                    <a:bodyPr/>
                    <a:lstStyle/>
                    <a:p>
                      <a:endParaRPr kumimoji="1" lang="en-US" altLang="ja-JP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携帯各社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あんしん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フィルター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（無料）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Android</a:t>
                      </a:r>
                      <a:r>
                        <a:rPr kumimoji="1" lang="ja-JP" altLang="en-US" sz="1200" b="1" dirty="0" smtClean="0"/>
                        <a:t>〇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en-US" altLang="ja-JP" sz="1200" b="1" dirty="0" smtClean="0"/>
                        <a:t>iPhone</a:t>
                      </a:r>
                    </a:p>
                    <a:p>
                      <a:pPr algn="ctr"/>
                      <a:r>
                        <a:rPr kumimoji="1" lang="ja-JP" altLang="en-US" sz="1200" b="1" dirty="0" smtClean="0"/>
                        <a:t>〇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/>
                        <a:t>格安</a:t>
                      </a:r>
                      <a:r>
                        <a:rPr kumimoji="1" lang="en-US" altLang="ja-JP" sz="1400" b="1" dirty="0" smtClean="0"/>
                        <a:t>SIM</a:t>
                      </a:r>
                    </a:p>
                    <a:p>
                      <a:pPr algn="ctr"/>
                      <a:r>
                        <a:rPr kumimoji="1" lang="ja-JP" altLang="en-US" sz="1400" b="1" dirty="0" smtClean="0"/>
                        <a:t>による△</a:t>
                      </a:r>
                      <a:endParaRPr kumimoji="1" lang="en-US" altLang="ja-JP" sz="1400" b="1" dirty="0" smtClean="0"/>
                    </a:p>
                    <a:p>
                      <a:pPr algn="ctr"/>
                      <a:endParaRPr kumimoji="1" lang="en-US" altLang="ja-JP" sz="1400" b="1" dirty="0" smtClean="0"/>
                    </a:p>
                    <a:p>
                      <a:pPr algn="ctr"/>
                      <a:r>
                        <a:rPr kumimoji="1" lang="en-US" altLang="ja-JP" sz="1400" b="1" dirty="0" smtClean="0"/>
                        <a:t>Wi-Fi</a:t>
                      </a:r>
                      <a:r>
                        <a:rPr kumimoji="1" lang="ja-JP" altLang="en-US" sz="1400" b="1" dirty="0" smtClean="0"/>
                        <a:t>専用</a:t>
                      </a:r>
                      <a:r>
                        <a:rPr kumimoji="1" lang="en-US" altLang="ja-JP" sz="1400" b="1" dirty="0" smtClean="0"/>
                        <a:t>×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/>
                        <a:t>〇</a:t>
                      </a:r>
                      <a:endParaRPr kumimoji="1" lang="en-US" altLang="ja-JP" sz="1400" b="1" dirty="0" smtClean="0"/>
                    </a:p>
                    <a:p>
                      <a:pPr algn="ctr"/>
                      <a:r>
                        <a:rPr kumimoji="1" lang="ja-JP" altLang="en-US" sz="1400" b="1" dirty="0" smtClean="0"/>
                        <a:t>（年齢別設定）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携帯会社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による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66663"/>
                  </a:ext>
                </a:extLst>
              </a:tr>
              <a:tr h="1399058">
                <a:tc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ファミリー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リンク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（無料）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Android</a:t>
                      </a:r>
                      <a:r>
                        <a:rPr kumimoji="1" lang="ja-JP" altLang="en-US" sz="1200" b="1" dirty="0" smtClean="0"/>
                        <a:t>〇</a:t>
                      </a:r>
                      <a:endParaRPr kumimoji="1" lang="en-US" altLang="ja-JP" sz="1200" b="1" dirty="0" smtClean="0"/>
                    </a:p>
                    <a:p>
                      <a:pPr algn="ctr"/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en-US" altLang="ja-JP" sz="1200" b="1" dirty="0" smtClean="0"/>
                        <a:t>iPhone</a:t>
                      </a:r>
                    </a:p>
                    <a:p>
                      <a:pPr algn="ctr"/>
                      <a:r>
                        <a:rPr kumimoji="1" lang="en-US" altLang="ja-JP" sz="1200" b="1" dirty="0" smtClean="0"/>
                        <a:t>×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〇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/>
                        <a:t>〇</a:t>
                      </a:r>
                      <a:endParaRPr kumimoji="1" lang="en-US" altLang="ja-JP" sz="1400" b="1" dirty="0" smtClean="0"/>
                    </a:p>
                    <a:p>
                      <a:pPr algn="ctr"/>
                      <a:r>
                        <a:rPr kumimoji="1" lang="ja-JP" altLang="en-US" sz="1400" b="1" dirty="0" smtClean="0"/>
                        <a:t>（成人向けサイト</a:t>
                      </a:r>
                      <a:endParaRPr kumimoji="1" lang="en-US" altLang="ja-JP" sz="1400" b="1" dirty="0" smtClean="0"/>
                    </a:p>
                    <a:p>
                      <a:pPr algn="ctr"/>
                      <a:r>
                        <a:rPr kumimoji="1" lang="ja-JP" altLang="en-US" sz="1400" b="1" dirty="0" smtClean="0"/>
                        <a:t>のブロック）</a:t>
                      </a:r>
                      <a:endParaRPr kumimoji="1" lang="ja-JP" alt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〇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9392436"/>
                  </a:ext>
                </a:extLst>
              </a:tr>
              <a:tr h="1488742">
                <a:tc>
                  <a:txBody>
                    <a:bodyPr/>
                    <a:lstStyle/>
                    <a:p>
                      <a:endParaRPr kumimoji="1" lang="ja-JP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ファミリー共有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＋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スクリーン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タイム</a:t>
                      </a:r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ja-JP" altLang="en-US" sz="1200" b="1" dirty="0" smtClean="0"/>
                        <a:t>（無料）</a:t>
                      </a:r>
                      <a:endParaRPr kumimoji="1" lang="en-US" altLang="ja-JP" sz="12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 smtClean="0"/>
                        <a:t>Android×</a:t>
                      </a:r>
                    </a:p>
                    <a:p>
                      <a:pPr algn="ctr"/>
                      <a:endParaRPr kumimoji="1" lang="en-US" altLang="ja-JP" sz="1200" b="1" dirty="0" smtClean="0"/>
                    </a:p>
                    <a:p>
                      <a:pPr algn="ctr"/>
                      <a:r>
                        <a:rPr kumimoji="1" lang="en-US" altLang="ja-JP" sz="1200" b="1" dirty="0" smtClean="0"/>
                        <a:t>iPhone</a:t>
                      </a:r>
                    </a:p>
                    <a:p>
                      <a:pPr algn="ctr"/>
                      <a:r>
                        <a:rPr kumimoji="1" lang="ja-JP" altLang="en-US" sz="1200" b="1" dirty="0" smtClean="0"/>
                        <a:t>〇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〇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 smtClean="0"/>
                        <a:t>〇</a:t>
                      </a:r>
                      <a:endParaRPr kumimoji="1" lang="en-US" altLang="ja-JP" sz="1400" b="1" dirty="0" smtClean="0"/>
                    </a:p>
                    <a:p>
                      <a:pPr algn="ctr"/>
                      <a:r>
                        <a:rPr kumimoji="1" lang="ja-JP" altLang="en-US" sz="1400" b="1" dirty="0" smtClean="0"/>
                        <a:t>（成人向けサイト</a:t>
                      </a:r>
                      <a:endParaRPr kumimoji="1" lang="en-US" altLang="ja-JP" sz="1400" b="1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 smtClean="0"/>
                        <a:t>のブロック）</a:t>
                      </a:r>
                      <a:endParaRPr kumimoji="1" lang="en-US" altLang="ja-JP" sz="14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 smtClean="0"/>
                        <a:t>〇</a:t>
                      </a:r>
                      <a:endParaRPr kumimoji="1" lang="ja-JP" altLang="en-US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399809"/>
                  </a:ext>
                </a:extLst>
              </a:tr>
            </a:tbl>
          </a:graphicData>
        </a:graphic>
      </p:graphicFrame>
      <p:pic>
        <p:nvPicPr>
          <p:cNvPr id="11" name="図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660" y="2218484"/>
            <a:ext cx="747873" cy="760054"/>
          </a:xfrm>
          <a:prstGeom prst="rect">
            <a:avLst/>
          </a:prstGeom>
        </p:spPr>
      </p:pic>
      <p:pic>
        <p:nvPicPr>
          <p:cNvPr id="12" name="Picture 2" descr="保護者向け Google ファミリー リン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75" y="3666633"/>
            <a:ext cx="920444" cy="9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52" y="5203215"/>
            <a:ext cx="720296" cy="720296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4368765" y="2039016"/>
            <a:ext cx="1284421" cy="114522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5907574" y="3595456"/>
            <a:ext cx="1582889" cy="101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907573" y="4900474"/>
            <a:ext cx="1582889" cy="11310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91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207274" y="232449"/>
            <a:ext cx="3272773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みまもり</a:t>
            </a:r>
            <a:r>
              <a:rPr lang="en-US" altLang="ja-JP" sz="2400" b="1" dirty="0" smtClean="0">
                <a:solidFill>
                  <a:schemeClr val="bg1"/>
                </a:solidFill>
                <a:latin typeface="+mn-ea"/>
              </a:rPr>
              <a:t>GPS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の代替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2754" y="965140"/>
            <a:ext cx="2081458" cy="1879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646" y="3678816"/>
            <a:ext cx="2717676" cy="1416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87" y="2047098"/>
            <a:ext cx="3230122" cy="2906143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1487864" y="5570774"/>
            <a:ext cx="1405774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参考例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870" y="3817397"/>
            <a:ext cx="1197537" cy="177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>
            <a:off x="4236911" y="3189451"/>
            <a:ext cx="692458" cy="621436"/>
          </a:xfrm>
          <a:prstGeom prst="rightArrow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1550" y="3149535"/>
            <a:ext cx="1263867" cy="3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926" y="473723"/>
            <a:ext cx="1265394" cy="324106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5374646" y="5481255"/>
            <a:ext cx="2993954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無料　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※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スマホ料金</a:t>
            </a:r>
            <a:r>
              <a:rPr lang="ja-JP" altLang="en-US" sz="1600" b="1" dirty="0">
                <a:solidFill>
                  <a:schemeClr val="bg1"/>
                </a:solidFill>
              </a:rPr>
              <a:t>別途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7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10717" y="192876"/>
            <a:ext cx="4385570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フィルタリングの選び方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83472" y="1146581"/>
            <a:ext cx="77155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子どもの端末はスマホ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台。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スマホやパソコン苦手。結局の所、よくわからない。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0325" y="2123711"/>
            <a:ext cx="793121" cy="76515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603" y="2152936"/>
            <a:ext cx="791359" cy="77325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9833" y="2123711"/>
            <a:ext cx="789621" cy="80248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9251" y="2259649"/>
            <a:ext cx="2893431" cy="405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正方形/長方形 11"/>
          <p:cNvSpPr/>
          <p:nvPr/>
        </p:nvSpPr>
        <p:spPr>
          <a:xfrm>
            <a:off x="596082" y="3413977"/>
            <a:ext cx="771551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スマホだけでなく、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Wi-Fi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タブレットもまとめて管理したい。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まとめて自分のスマホで遠隔コントロールしたい。</a:t>
            </a:r>
            <a:endParaRPr lang="en-US" altLang="ja-JP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パソコンをよく使う。</a:t>
            </a:r>
            <a:endParaRPr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13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100" y="5247369"/>
            <a:ext cx="1263867" cy="3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803" y="5432736"/>
            <a:ext cx="1265394" cy="324106"/>
          </a:xfrm>
          <a:prstGeom prst="rect">
            <a:avLst/>
          </a:prstGeom>
        </p:spPr>
      </p:pic>
      <p:pic>
        <p:nvPicPr>
          <p:cNvPr id="15" name="Picture 4" descr="https://i.gzn.jp/img/2018/05/01/google-familylink/a01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2"/>
          <a:stretch/>
        </p:blipFill>
        <p:spPr bwMode="auto">
          <a:xfrm>
            <a:off x="2503502" y="4961647"/>
            <a:ext cx="2229711" cy="1442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/>
          <a:extLst/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3851" y="4697208"/>
            <a:ext cx="1587748" cy="1518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695" y="5791286"/>
            <a:ext cx="673546" cy="301845"/>
          </a:xfrm>
          <a:prstGeom prst="rect">
            <a:avLst/>
          </a:prstGeom>
        </p:spPr>
      </p:pic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E14038-DE07-D82A-420B-6D48F3373AA0}"/>
              </a:ext>
            </a:extLst>
          </p:cNvPr>
          <p:cNvSpPr/>
          <p:nvPr/>
        </p:nvSpPr>
        <p:spPr>
          <a:xfrm>
            <a:off x="375692" y="1070597"/>
            <a:ext cx="8475345" cy="1947812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6E14038-DE07-D82A-420B-6D48F3373AA0}"/>
              </a:ext>
            </a:extLst>
          </p:cNvPr>
          <p:cNvSpPr/>
          <p:nvPr/>
        </p:nvSpPr>
        <p:spPr>
          <a:xfrm>
            <a:off x="375691" y="3205134"/>
            <a:ext cx="8475346" cy="3461996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1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141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43883" y="2687502"/>
            <a:ext cx="8273988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ファミリーリンクの設定方法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6676" y="3980277"/>
            <a:ext cx="1628401" cy="41708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7264" y="4597091"/>
            <a:ext cx="2169472" cy="50673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3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0" y="549162"/>
            <a:ext cx="2002954" cy="68720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42" y="2172977"/>
            <a:ext cx="6735115" cy="374384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43" y="1328266"/>
            <a:ext cx="6096851" cy="457264"/>
          </a:xfrm>
          <a:prstGeom prst="rect">
            <a:avLst/>
          </a:prstGeom>
        </p:spPr>
      </p:pic>
      <p:pic>
        <p:nvPicPr>
          <p:cNvPr id="4098" name="Picture 2" descr="https://qr.quel.jp/tmp/4e38d8cf0d898caff747f0ff6f78cf0644db78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46" y="349115"/>
            <a:ext cx="1436415" cy="143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角丸四角形 6"/>
          <p:cNvSpPr/>
          <p:nvPr/>
        </p:nvSpPr>
        <p:spPr>
          <a:xfrm>
            <a:off x="7800975" y="6063199"/>
            <a:ext cx="994263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44</a:t>
            </a:r>
            <a:endParaRPr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3375" y="630427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100" dirty="0"/>
              <a:t>https://www.youtube.com/watch?v=__w0vXWJ1-o</a:t>
            </a:r>
          </a:p>
        </p:txBody>
      </p:sp>
    </p:spTree>
    <p:extLst>
      <p:ext uri="{BB962C8B-B14F-4D97-AF65-F5344CB8AC3E}">
        <p14:creationId xmlns:p14="http://schemas.microsoft.com/office/powerpoint/2010/main" val="288608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1181516" y="511418"/>
            <a:ext cx="7896688" cy="509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QR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コードをスマホで簡単に開く方法</a:t>
            </a:r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37" y="2602157"/>
            <a:ext cx="1695491" cy="3672781"/>
          </a:xfrm>
          <a:prstGeom prst="rect">
            <a:avLst/>
          </a:prstGeom>
        </p:spPr>
      </p:pic>
      <p:pic>
        <p:nvPicPr>
          <p:cNvPr id="3074" name="Picture 2" descr="Androidスマホの画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996" y="2602157"/>
            <a:ext cx="1691416" cy="366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oogleアプリのレンズアイコ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419" y="2473590"/>
            <a:ext cx="2343573" cy="121150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212" y="4969301"/>
            <a:ext cx="1216860" cy="1216860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1649475" y="1648498"/>
            <a:ext cx="2654422" cy="4927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LINE</a:t>
            </a:r>
            <a:r>
              <a:rPr lang="ja-JP" altLang="en-US" b="1" dirty="0" smtClean="0">
                <a:solidFill>
                  <a:schemeClr val="bg1"/>
                </a:solidFill>
              </a:rPr>
              <a:t>アイコンを長押し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195244" y="1607685"/>
            <a:ext cx="1751019" cy="4927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Google</a:t>
            </a:r>
            <a:r>
              <a:rPr lang="ja-JP" altLang="en-US" b="1" dirty="0" smtClean="0">
                <a:solidFill>
                  <a:schemeClr val="bg1"/>
                </a:solidFill>
              </a:rPr>
              <a:t>検索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5788373" y="4228642"/>
            <a:ext cx="2789706" cy="49274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</a:rPr>
              <a:t>Google</a:t>
            </a:r>
            <a:r>
              <a:rPr lang="ja-JP" altLang="en-US" b="1" dirty="0" smtClean="0">
                <a:solidFill>
                  <a:schemeClr val="bg1"/>
                </a:solidFill>
              </a:rPr>
              <a:t>レンズ（アプリ）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https://qr.quel.jp/tmp/6256a9b04b8dde608beeab84ad1cfd09dd4e07c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01" y="437332"/>
            <a:ext cx="733019" cy="73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7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207274" y="232449"/>
            <a:ext cx="3716656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ファミリーリンク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067" y="369463"/>
            <a:ext cx="1628401" cy="41708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206541" y="1366169"/>
            <a:ext cx="7715517" cy="972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子どもの端末が、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Android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であれば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Google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が無料で提供する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アプリ「ファミリーリンク」で管理することが可能です。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2050" name="Picture 2" descr="保護者向け Google ファミリー リン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74" y="1366169"/>
            <a:ext cx="999267" cy="99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76" y="3545111"/>
            <a:ext cx="468288" cy="146574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5" y="3439650"/>
            <a:ext cx="532078" cy="160130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590" y="3052108"/>
            <a:ext cx="1265394" cy="324106"/>
          </a:xfrm>
          <a:prstGeom prst="rect">
            <a:avLst/>
          </a:prstGeom>
        </p:spPr>
      </p:pic>
      <p:pic>
        <p:nvPicPr>
          <p:cNvPr id="31" name="Picture 2" descr="AQUOS wish2｜スマートフォン｜製品｜Y!mobile - 格安SIM・スマホはワイモバイルで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99"/>
          <a:stretch/>
        </p:blipFill>
        <p:spPr bwMode="auto">
          <a:xfrm>
            <a:off x="2155151" y="4138325"/>
            <a:ext cx="433694" cy="8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07" y="3213052"/>
            <a:ext cx="1601224" cy="1394169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085" y="3383058"/>
            <a:ext cx="1265394" cy="324106"/>
          </a:xfrm>
          <a:prstGeom prst="rect">
            <a:avLst/>
          </a:prstGeom>
        </p:spPr>
      </p:pic>
      <p:pic>
        <p:nvPicPr>
          <p:cNvPr id="44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45483" y="3873911"/>
            <a:ext cx="1263867" cy="3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角丸四角形 46"/>
          <p:cNvSpPr/>
          <p:nvPr/>
        </p:nvSpPr>
        <p:spPr>
          <a:xfrm>
            <a:off x="5003904" y="4882184"/>
            <a:ext cx="3138232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保護者の管理端末は何でも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OK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下矢印 47"/>
          <p:cNvSpPr/>
          <p:nvPr/>
        </p:nvSpPr>
        <p:spPr>
          <a:xfrm rot="5400000">
            <a:off x="4255401" y="4040265"/>
            <a:ext cx="590574" cy="41917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886807" y="5466152"/>
            <a:ext cx="2956265" cy="727558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お下がり・格安スマホや</a:t>
            </a:r>
            <a:endParaRPr lang="en-US" altLang="ja-JP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Wi-Fi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専用端末も管理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OK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328475" y="2627791"/>
            <a:ext cx="8522562" cy="4065972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647" y="3507420"/>
            <a:ext cx="1483279" cy="34646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2344" y="4214417"/>
            <a:ext cx="1000728" cy="717968"/>
          </a:xfrm>
          <a:prstGeom prst="rect">
            <a:avLst/>
          </a:prstGeom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75" y="369463"/>
            <a:ext cx="2169472" cy="506739"/>
          </a:xfrm>
          <a:prstGeom prst="rect">
            <a:avLst/>
          </a:prstGeom>
        </p:spPr>
      </p:pic>
      <p:sp>
        <p:nvSpPr>
          <p:cNvPr id="52" name="角丸四角形 51"/>
          <p:cNvSpPr/>
          <p:nvPr/>
        </p:nvSpPr>
        <p:spPr>
          <a:xfrm>
            <a:off x="5246142" y="5595225"/>
            <a:ext cx="2653757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Google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純正アプリで安心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7329363" y="2765823"/>
            <a:ext cx="673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PC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3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207274" y="232449"/>
            <a:ext cx="3716656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ファミリーリンク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067" y="369463"/>
            <a:ext cx="1628401" cy="41708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1192889" y="1215836"/>
            <a:ext cx="7715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Google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ファミリーリンクで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できる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こと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2050" name="Picture 2" descr="保護者向け Google ファミリー リン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029" y="1161982"/>
            <a:ext cx="653860" cy="65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図 5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275" y="369463"/>
            <a:ext cx="2169472" cy="50673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9339" y="2047098"/>
            <a:ext cx="2081458" cy="1879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1" r="54062"/>
          <a:stretch/>
        </p:blipFill>
        <p:spPr>
          <a:xfrm>
            <a:off x="5644329" y="4572124"/>
            <a:ext cx="1285418" cy="1706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90068" y="4572124"/>
            <a:ext cx="1518338" cy="16979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2" name="角丸四角形 31"/>
          <p:cNvSpPr/>
          <p:nvPr/>
        </p:nvSpPr>
        <p:spPr>
          <a:xfrm>
            <a:off x="387630" y="1879258"/>
            <a:ext cx="8520776" cy="2215176"/>
          </a:xfrm>
          <a:prstGeom prst="roundRect">
            <a:avLst>
              <a:gd name="adj" fmla="val 512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・子どものスマホの位置情報確認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・スマホやアプリの利用時間制限・使用可否、利用時間の通知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・</a:t>
            </a:r>
            <a:r>
              <a:rPr lang="en-US" altLang="ja-JP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GooglePlay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など課金時の承認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・遠隔ロック</a:t>
            </a:r>
            <a:endParaRPr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・成人向けサイトのブロック　</a:t>
            </a:r>
            <a:r>
              <a:rPr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※</a:t>
            </a:r>
            <a:r>
              <a:rPr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年齢ごとの制限は不可</a:t>
            </a:r>
            <a:endParaRPr lang="ja-JP" alt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39028" y="4412202"/>
            <a:ext cx="4734307" cy="19986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■必要なもの</a:t>
            </a:r>
            <a:endParaRPr kumimoji="1"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　①保護者の</a:t>
            </a:r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</a:t>
            </a: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アカウント</a:t>
            </a:r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(iPhone</a:t>
            </a: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でも</a:t>
            </a:r>
            <a:r>
              <a:rPr kumimoji="1" lang="ja-JP" altLang="en-US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〇</a:t>
            </a:r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②決済用クレジットカード</a:t>
            </a:r>
            <a:endParaRPr kumimoji="1"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③子ども用の</a:t>
            </a:r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Google</a:t>
            </a: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アカウント</a:t>
            </a:r>
            <a:endParaRPr kumimoji="1"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④子ども用の</a:t>
            </a:r>
            <a:r>
              <a:rPr kumimoji="1" lang="en-US" altLang="ja-JP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Android</a:t>
            </a:r>
            <a:r>
              <a:rPr kumimoji="1" lang="ja-JP" alt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スマホ</a:t>
            </a:r>
            <a:endParaRPr kumimoji="1" lang="en-US" altLang="ja-JP" sz="16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24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43883" y="2687502"/>
            <a:ext cx="8273988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ファミリー共有の設定方法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108" y="3893709"/>
            <a:ext cx="2085537" cy="6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096" y="4846839"/>
            <a:ext cx="962523" cy="43134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9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70" y="549162"/>
            <a:ext cx="2002954" cy="6872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70" y="1414003"/>
            <a:ext cx="5753903" cy="371527"/>
          </a:xfrm>
          <a:prstGeom prst="rect">
            <a:avLst/>
          </a:prstGeom>
        </p:spPr>
      </p:pic>
      <p:pic>
        <p:nvPicPr>
          <p:cNvPr id="3076" name="Picture 4" descr="https://qr.quel.jp/tmp/856bbc626d85e9a8e2024285e01fbc459be48c3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157" y="310654"/>
            <a:ext cx="1655470" cy="165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170" y="2306065"/>
            <a:ext cx="6713055" cy="3465015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7800975" y="6063199"/>
            <a:ext cx="994263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54</a:t>
            </a:r>
            <a:endParaRPr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95920" y="6176040"/>
            <a:ext cx="53809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/>
              <a:t>https://www.youtube.com/watch?v=P8qesNxDa08</a:t>
            </a:r>
          </a:p>
        </p:txBody>
      </p:sp>
    </p:spTree>
    <p:extLst>
      <p:ext uri="{BB962C8B-B14F-4D97-AF65-F5344CB8AC3E}">
        <p14:creationId xmlns:p14="http://schemas.microsoft.com/office/powerpoint/2010/main" val="1511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207273" y="232449"/>
            <a:ext cx="5145961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ファミリー共有</a:t>
            </a:r>
            <a:r>
              <a:rPr lang="en-US" altLang="ja-JP" sz="2400" b="1" dirty="0" smtClean="0">
                <a:solidFill>
                  <a:schemeClr val="bg1"/>
                </a:solidFill>
                <a:latin typeface="+mn-ea"/>
              </a:rPr>
              <a:t>+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スクリーンタイム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074199" y="1366169"/>
            <a:ext cx="7847860" cy="884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子どもの端末が、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iPhone/iPad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であれば</a:t>
            </a:r>
            <a:r>
              <a:rPr lang="en-US" altLang="ja-JP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Apple</a:t>
            </a:r>
            <a:r>
              <a:rPr lang="ja-JP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が無料で提供する機能「ファミリー共有＋スクリーンタイム」で管理することが可能です。</a:t>
            </a:r>
            <a:endParaRPr lang="ja-JP" altLang="en-US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76" y="3545111"/>
            <a:ext cx="468288" cy="146574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85" y="3439650"/>
            <a:ext cx="532078" cy="16013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1558" y="3953378"/>
            <a:ext cx="1449242" cy="1261840"/>
          </a:xfrm>
          <a:prstGeom prst="rect">
            <a:avLst/>
          </a:prstGeom>
        </p:spPr>
      </p:pic>
      <p:sp>
        <p:nvSpPr>
          <p:cNvPr id="48" name="下矢印 47"/>
          <p:cNvSpPr/>
          <p:nvPr/>
        </p:nvSpPr>
        <p:spPr>
          <a:xfrm rot="5400000">
            <a:off x="4255401" y="4040265"/>
            <a:ext cx="590574" cy="419174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角丸四角形 48"/>
          <p:cNvSpPr/>
          <p:nvPr/>
        </p:nvSpPr>
        <p:spPr>
          <a:xfrm>
            <a:off x="886807" y="5466152"/>
            <a:ext cx="2956265" cy="727558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solidFill>
                  <a:schemeClr val="bg1"/>
                </a:solidFill>
              </a:rPr>
              <a:t>お下がり・格安スマホや</a:t>
            </a:r>
            <a:endParaRPr lang="en-US" altLang="ja-JP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Wi-Fi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専用端末も管理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OK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sp>
        <p:nvSpPr>
          <p:cNvPr id="50" name="角丸四角形 49"/>
          <p:cNvSpPr/>
          <p:nvPr/>
        </p:nvSpPr>
        <p:spPr>
          <a:xfrm>
            <a:off x="272097" y="2627790"/>
            <a:ext cx="8649961" cy="4092605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014" y="227232"/>
            <a:ext cx="2085537" cy="6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876" y="317436"/>
            <a:ext cx="962523" cy="43134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97" y="1366169"/>
            <a:ext cx="734936" cy="734936"/>
          </a:xfrm>
          <a:prstGeom prst="rect">
            <a:avLst/>
          </a:prstGeom>
        </p:spPr>
      </p:pic>
      <p:pic>
        <p:nvPicPr>
          <p:cNvPr id="24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3387" y="3000429"/>
            <a:ext cx="1263867" cy="3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7024" y="3471647"/>
            <a:ext cx="527495" cy="236393"/>
          </a:xfrm>
          <a:prstGeom prst="rect">
            <a:avLst/>
          </a:prstGeom>
        </p:spPr>
      </p:pic>
      <p:pic>
        <p:nvPicPr>
          <p:cNvPr id="28" name="Picture 6" descr="Apple iPhone Xsのスペックまとめ、対応バンド、価格 | telektlis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1503" y="4208262"/>
            <a:ext cx="508493" cy="6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5895" y="3953999"/>
            <a:ext cx="666308" cy="910004"/>
          </a:xfrm>
          <a:prstGeom prst="rect">
            <a:avLst/>
          </a:prstGeom>
        </p:spPr>
      </p:pic>
      <p:pic>
        <p:nvPicPr>
          <p:cNvPr id="33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0275" y="3183638"/>
            <a:ext cx="1263867" cy="37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図 3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7906" y="3252966"/>
            <a:ext cx="527495" cy="236393"/>
          </a:xfrm>
          <a:prstGeom prst="rect">
            <a:avLst/>
          </a:prstGeom>
        </p:spPr>
      </p:pic>
      <p:pic>
        <p:nvPicPr>
          <p:cNvPr id="36" name="Picture 6" descr="Apple iPhone Xsのスペックまとめ、対応バンド、価格 | telektlist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484" y="4450939"/>
            <a:ext cx="508493" cy="67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角丸四角形 37"/>
          <p:cNvSpPr/>
          <p:nvPr/>
        </p:nvSpPr>
        <p:spPr>
          <a:xfrm>
            <a:off x="5449979" y="5681539"/>
            <a:ext cx="2653757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600" b="1" dirty="0" smtClean="0">
                <a:solidFill>
                  <a:schemeClr val="bg1"/>
                </a:solidFill>
              </a:rPr>
              <a:t>Apple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純正アプリで安心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87097" y="3252966"/>
            <a:ext cx="1126675" cy="26668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85018" y="4505708"/>
            <a:ext cx="1099195" cy="647438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302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角丸四角形 38"/>
          <p:cNvSpPr/>
          <p:nvPr/>
        </p:nvSpPr>
        <p:spPr>
          <a:xfrm>
            <a:off x="207274" y="232449"/>
            <a:ext cx="3716656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 ファミリー共有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011232" y="1180673"/>
            <a:ext cx="771551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Apple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「ファミリー共有＋スクリーンタイム」でできること</a:t>
            </a:r>
            <a:endParaRPr lang="ja-JP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20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014" y="227232"/>
            <a:ext cx="2085537" cy="6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5876" y="317436"/>
            <a:ext cx="962523" cy="431348"/>
          </a:xfrm>
          <a:prstGeom prst="rect">
            <a:avLst/>
          </a:prstGeom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097" y="1153036"/>
            <a:ext cx="631376" cy="631376"/>
          </a:xfrm>
          <a:prstGeom prst="rect">
            <a:avLst/>
          </a:prstGeom>
        </p:spPr>
      </p:pic>
      <p:sp>
        <p:nvSpPr>
          <p:cNvPr id="26" name="角丸四角形 25"/>
          <p:cNvSpPr/>
          <p:nvPr/>
        </p:nvSpPr>
        <p:spPr>
          <a:xfrm>
            <a:off x="538865" y="1959965"/>
            <a:ext cx="8069534" cy="2354583"/>
          </a:xfrm>
          <a:prstGeom prst="roundRect">
            <a:avLst>
              <a:gd name="adj" fmla="val 512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・アプリ等課金時の承認</a:t>
            </a:r>
            <a:endParaRPr lang="en-US" altLang="ja-JP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・アプリ利用時間の制限</a:t>
            </a:r>
            <a:endParaRPr lang="en-US" altLang="ja-JP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・</a:t>
            </a:r>
            <a:r>
              <a:rPr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iPhone</a:t>
            </a: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同士の位置情報所確認</a:t>
            </a:r>
            <a:endParaRPr lang="en-US" altLang="ja-JP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・成人向けサイトのブロック</a:t>
            </a:r>
            <a:endParaRPr lang="en-US" altLang="ja-JP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  <a:r>
              <a:rPr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※</a:t>
            </a:r>
            <a:r>
              <a:rPr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年齢ごとの制限は不可</a:t>
            </a:r>
            <a:endParaRPr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4868990" y="2189621"/>
            <a:ext cx="3524435" cy="1912434"/>
          </a:xfrm>
          <a:prstGeom prst="roundRect">
            <a:avLst>
              <a:gd name="adj" fmla="val 4531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・有料アプリやサブスクの共有</a:t>
            </a:r>
            <a:endParaRPr lang="en-US" altLang="ja-JP" sz="1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・</a:t>
            </a:r>
            <a:r>
              <a:rPr lang="en-US" altLang="ja-JP" sz="1600" b="1" dirty="0" smtClean="0">
                <a:solidFill>
                  <a:schemeClr val="bg1"/>
                </a:solidFill>
              </a:rPr>
              <a:t>iCloud</a:t>
            </a:r>
            <a:r>
              <a:rPr lang="ja-JP" altLang="en-US" sz="1600" b="1" dirty="0" smtClean="0">
                <a:solidFill>
                  <a:schemeClr val="bg1"/>
                </a:solidFill>
              </a:rPr>
              <a:t>の容量を共有</a:t>
            </a:r>
            <a:endParaRPr lang="en-US" altLang="ja-JP" sz="1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・居場所の確認はオフも可能</a:t>
            </a:r>
            <a:endParaRPr lang="en-US" altLang="ja-JP" sz="1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1600" b="1" dirty="0" smtClean="0">
                <a:solidFill>
                  <a:schemeClr val="bg1"/>
                </a:solidFill>
              </a:rPr>
              <a:t>・紛失時の探し合い</a:t>
            </a:r>
            <a:endParaRPr lang="ja-JP" alt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2576" y="4625266"/>
            <a:ext cx="3600849" cy="1877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1" name="正方形/長方形 10"/>
          <p:cNvSpPr/>
          <p:nvPr/>
        </p:nvSpPr>
        <p:spPr>
          <a:xfrm>
            <a:off x="538865" y="4625266"/>
            <a:ext cx="3766805" cy="19986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■必要なもの</a:t>
            </a:r>
            <a:endParaRPr kumimoji="1" lang="en-US" altLang="ja-JP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　①保護者の</a:t>
            </a:r>
            <a:r>
              <a:rPr kumimoji="1"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AppleID/PASS</a:t>
            </a: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②決済用クレジットカード</a:t>
            </a:r>
            <a:endParaRPr kumimoji="1" lang="en-US" altLang="ja-JP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③子ども用の</a:t>
            </a:r>
            <a:r>
              <a:rPr kumimoji="1"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AppleID</a:t>
            </a:r>
            <a:endParaRPr kumimoji="1" lang="en-US" altLang="ja-JP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kumimoji="1" lang="ja-JP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　</a:t>
            </a:r>
            <a:r>
              <a:rPr kumimoji="1" lang="ja-JP" altLang="en-US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④保護者と子どもの</a:t>
            </a:r>
            <a:r>
              <a:rPr kumimoji="1"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iPhone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045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310717" y="192876"/>
            <a:ext cx="4385570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フィルタリングの注意点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83115" y="1667576"/>
            <a:ext cx="882634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・どのフィルタリングも完璧ではない。</a:t>
            </a:r>
            <a:endParaRPr lang="en-US" altLang="ja-JP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・解除方法は多く出回っている。</a:t>
            </a:r>
            <a:endParaRPr lang="en-US" altLang="ja-JP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・アプリを信用せず、定期的に確認を。</a:t>
            </a:r>
            <a:endParaRPr lang="en-US" altLang="ja-JP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998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43883" y="2687502"/>
            <a:ext cx="8273988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ゲーム機の管理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177" y="4624878"/>
            <a:ext cx="1000108" cy="69929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100" y="4157164"/>
            <a:ext cx="1072934" cy="262091"/>
          </a:xfrm>
          <a:prstGeom prst="rect">
            <a:avLst/>
          </a:prstGeom>
        </p:spPr>
      </p:pic>
      <p:pic>
        <p:nvPicPr>
          <p:cNvPr id="9" name="Picture 10" descr="レンタル] Nintendo Switch ニンテンドースイッチ | パンダスタジオ・レンタル公式サイト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38" y="4624878"/>
            <a:ext cx="1493439" cy="11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9901" y="4008811"/>
            <a:ext cx="682736" cy="65396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84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角丸四角形 3"/>
          <p:cNvSpPr/>
          <p:nvPr/>
        </p:nvSpPr>
        <p:spPr>
          <a:xfrm>
            <a:off x="207274" y="232449"/>
            <a:ext cx="5527701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 smtClean="0">
                <a:solidFill>
                  <a:schemeClr val="bg1"/>
                </a:solidFill>
                <a:latin typeface="+mn-ea"/>
              </a:rPr>
              <a:t>【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参考</a:t>
            </a:r>
            <a:r>
              <a:rPr lang="en-US" altLang="ja-JP" sz="2400" b="1" dirty="0" smtClean="0">
                <a:solidFill>
                  <a:schemeClr val="bg1"/>
                </a:solidFill>
                <a:latin typeface="+mn-ea"/>
              </a:rPr>
              <a:t>】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ゲーム機のフィルタリング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231" y="3911308"/>
            <a:ext cx="1000108" cy="6992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80" y="3584478"/>
            <a:ext cx="1072934" cy="26209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354" y="1712111"/>
            <a:ext cx="3652322" cy="831486"/>
          </a:xfrm>
          <a:prstGeom prst="rect">
            <a:avLst/>
          </a:prstGeom>
        </p:spPr>
      </p:pic>
      <p:pic>
        <p:nvPicPr>
          <p:cNvPr id="1028" name="Picture 4" descr="https://qr.quel.jp/tmp/eeeedb4b89ad6d82052df7fcb0d2cb76793dfc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441" y="1490215"/>
            <a:ext cx="1096712" cy="10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0354" y="3846569"/>
            <a:ext cx="3888406" cy="609411"/>
          </a:xfrm>
          <a:prstGeom prst="rect">
            <a:avLst/>
          </a:prstGeom>
        </p:spPr>
      </p:pic>
      <p:pic>
        <p:nvPicPr>
          <p:cNvPr id="1030" name="Picture 6" descr="https://qr.quel.jp/tmp/cda60161490cf8910b9acc93b1a6d641bfdf976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39" y="3468807"/>
            <a:ext cx="1153518" cy="11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レンタル] Nintendo Switch ニンテンドースイッチ | パンダスタジオ・レンタル公式サイト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86" y="1336997"/>
            <a:ext cx="1493439" cy="11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242" y="1956722"/>
            <a:ext cx="682736" cy="65396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5579" y="5482296"/>
            <a:ext cx="1237452" cy="954013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30610" y="5615012"/>
            <a:ext cx="4298815" cy="688583"/>
          </a:xfrm>
          <a:prstGeom prst="rect">
            <a:avLst/>
          </a:prstGeom>
        </p:spPr>
      </p:pic>
      <p:pic>
        <p:nvPicPr>
          <p:cNvPr id="1032" name="Picture 8" descr="https://qr.quel.jp/tmp/96aeb733cf7382fde9c92c4e6da171871865e8b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665" y="5311995"/>
            <a:ext cx="1221970" cy="122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角丸四角形 21"/>
          <p:cNvSpPr/>
          <p:nvPr/>
        </p:nvSpPr>
        <p:spPr>
          <a:xfrm>
            <a:off x="309004" y="1231802"/>
            <a:ext cx="8497646" cy="1711018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角丸四角形 22"/>
          <p:cNvSpPr/>
          <p:nvPr/>
        </p:nvSpPr>
        <p:spPr>
          <a:xfrm>
            <a:off x="310298" y="3170092"/>
            <a:ext cx="8497646" cy="1711018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角丸四角形 23"/>
          <p:cNvSpPr/>
          <p:nvPr/>
        </p:nvSpPr>
        <p:spPr>
          <a:xfrm>
            <a:off x="310298" y="5103795"/>
            <a:ext cx="8497646" cy="1598846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0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7783220" y="6077183"/>
            <a:ext cx="994263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56</a:t>
            </a:r>
            <a:endParaRPr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71475" y="6241541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100" dirty="0"/>
              <a:t>https://youtu.be/AVS9Dqgpo3g</a:t>
            </a:r>
            <a:endParaRPr lang="ja-JP" altLang="en-US" sz="11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754" y="1058952"/>
            <a:ext cx="6630492" cy="4740096"/>
          </a:xfrm>
          <a:prstGeom prst="rect">
            <a:avLst/>
          </a:prstGeom>
        </p:spPr>
      </p:pic>
      <p:pic>
        <p:nvPicPr>
          <p:cNvPr id="1026" name="Picture 2" descr="https://qr.quel.jp/tmp/1a58b40982e5f1f22b2502aadb4a4457f13c16d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124" y="229285"/>
            <a:ext cx="978078" cy="9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37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512" y="2021164"/>
            <a:ext cx="6213463" cy="3805670"/>
          </a:xfrm>
          <a:prstGeom prst="rect">
            <a:avLst/>
          </a:prstGeom>
        </p:spPr>
      </p:pic>
      <p:pic>
        <p:nvPicPr>
          <p:cNvPr id="1026" name="Picture 2" descr="https://qr.quel.jp/tmp/f9705f91bd6904034dddc259dccad0c63d58152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42" y="434254"/>
            <a:ext cx="1350546" cy="13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93" y="558727"/>
            <a:ext cx="6562137" cy="88200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160450" y="950772"/>
            <a:ext cx="1775534" cy="435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7800975" y="6063199"/>
            <a:ext cx="994263" cy="50268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lang="ja-JP" altLang="en-US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endParaRPr lang="ja-JP" altLang="en-US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39445" y="625391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100" dirty="0"/>
              <a:t>https://www.youtube.com/watch?v=ql6pfhhRcLg</a:t>
            </a:r>
          </a:p>
        </p:txBody>
      </p:sp>
    </p:spTree>
    <p:extLst>
      <p:ext uri="{BB962C8B-B14F-4D97-AF65-F5344CB8AC3E}">
        <p14:creationId xmlns:p14="http://schemas.microsoft.com/office/powerpoint/2010/main" val="376792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2902997" y="2296884"/>
            <a:ext cx="3338003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まとめ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菜の花のイラス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869" y="3875681"/>
            <a:ext cx="918261" cy="9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6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18936" y="520525"/>
            <a:ext cx="87061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結局は</a:t>
            </a:r>
            <a:endParaRPr lang="en-US" altLang="ja-JP" sz="4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親と子の</a:t>
            </a:r>
            <a:r>
              <a:rPr lang="ja-JP" altLang="en-US" sz="7200" b="1" dirty="0" smtClean="0">
                <a:solidFill>
                  <a:srgbClr val="ED7D31"/>
                </a:solidFill>
                <a:latin typeface="+mn-ea"/>
              </a:rPr>
              <a:t>信頼関係</a:t>
            </a:r>
            <a:endParaRPr lang="en-US" altLang="ja-JP" sz="6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そして</a:t>
            </a:r>
            <a:endParaRPr lang="en-US" altLang="ja-JP" sz="4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6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互いの</a:t>
            </a:r>
            <a:r>
              <a:rPr lang="ja-JP" altLang="en-US" sz="7200" b="1" dirty="0" smtClean="0">
                <a:solidFill>
                  <a:srgbClr val="ED7D31"/>
                </a:solidFill>
                <a:latin typeface="+mn-ea"/>
              </a:rPr>
              <a:t>情報モラル力</a:t>
            </a:r>
            <a:endParaRPr lang="en-US" altLang="ja-JP" sz="6600" b="1" dirty="0" smtClean="0">
              <a:solidFill>
                <a:srgbClr val="ED7D31"/>
              </a:solidFill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164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443883" y="2687502"/>
            <a:ext cx="8273988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参考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菜の花のイラス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869" y="4532628"/>
            <a:ext cx="918261" cy="9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46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09389" y="267115"/>
            <a:ext cx="3199635" cy="47860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>
                <a:solidFill>
                  <a:schemeClr val="bg1"/>
                </a:solidFill>
                <a:latin typeface="+mn-ea"/>
              </a:rPr>
              <a:t>【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</a:rPr>
              <a:t>例</a:t>
            </a:r>
            <a:r>
              <a:rPr lang="en-US" altLang="ja-JP" sz="2000" b="1" dirty="0" smtClean="0">
                <a:solidFill>
                  <a:schemeClr val="bg1"/>
                </a:solidFill>
                <a:latin typeface="+mn-ea"/>
              </a:rPr>
              <a:t>】</a:t>
            </a:r>
            <a:r>
              <a:rPr lang="ja-JP" altLang="en-US" sz="2000" b="1" dirty="0" smtClean="0">
                <a:solidFill>
                  <a:schemeClr val="bg1"/>
                </a:solidFill>
                <a:latin typeface="+mn-ea"/>
              </a:rPr>
              <a:t>子供とのお約束</a:t>
            </a:r>
            <a:endParaRPr lang="en-US" altLang="ja-JP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33739" y="893281"/>
            <a:ext cx="8301888" cy="55607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通信回線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スマホは「電話」「モバイルネット回線」「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Wi-Fi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」を使って操作します。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ja-JP" altLang="en-US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電話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　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・電話代はすごく高い。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LINE</a:t>
            </a:r>
            <a:r>
              <a:rPr lang="ja-JP" altLang="en-US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でんわ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が使えないか困った時に。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モバイル　・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LINE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や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YouTube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などで利用。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		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　毎月使える量に限りあり、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YouTube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だと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1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日で使い切るかも。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	Wi-Fi	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・モバイルの容量を使わないでネット可能。無料なので出来るだけ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Wi-Fi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で。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やってはダメなこと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外で歩いているときや、ごはんを食べながらスマホを触らない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勝手に</a:t>
            </a: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Amazon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などで買い物をしたり、スマホで読める漫画やアプリを買ったりしない。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自分の電話番号や名前・写真を、知らない人に教えたり書き込んだりしない。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どんなことがあっても仲がよくてもパスワードは教えない。</a:t>
            </a:r>
            <a:endParaRPr lang="en-US" altLang="ja-JP" sz="14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200000"/>
              </a:lnSpc>
            </a:pPr>
            <a:r>
              <a:rPr lang="en-US" altLang="ja-JP" sz="14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	</a:t>
            </a:r>
            <a:r>
              <a:rPr lang="ja-JP" altLang="en-US" sz="14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興味があっても怪しいウェブサイトを開かない（大きなお金を要求される可能性がある）</a:t>
            </a:r>
            <a:endParaRPr lang="en-US" altLang="ja-JP" sz="14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218936" y="2003095"/>
            <a:ext cx="8706128" cy="76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ご清聴ありがとうございました。</a:t>
            </a:r>
            <a:endParaRPr lang="en-US" altLang="ja-JP" sz="4400" b="1" dirty="0" smtClean="0">
              <a:solidFill>
                <a:srgbClr val="ED7D31"/>
              </a:solidFill>
              <a:latin typeface="+mn-ea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894" y="3429000"/>
            <a:ext cx="1685463" cy="1153212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2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384917" y="2625358"/>
            <a:ext cx="6374166" cy="66691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家庭におけるインターネット利用</a:t>
            </a:r>
            <a:r>
              <a:rPr lang="ja-JP" altLang="en-US" sz="2400" b="1" dirty="0">
                <a:solidFill>
                  <a:schemeClr val="bg1"/>
                </a:solidFill>
              </a:rPr>
              <a:t>の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現状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菜の花のイラスト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2869" y="3937824"/>
            <a:ext cx="918261" cy="9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8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241639" y="6164199"/>
            <a:ext cx="46442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000" dirty="0" smtClean="0">
                <a:latin typeface="+mn-ea"/>
              </a:rPr>
              <a:t>引用：令和２年</a:t>
            </a:r>
            <a:r>
              <a:rPr lang="en-US" altLang="ja-JP" sz="1000" dirty="0" smtClean="0">
                <a:latin typeface="+mn-ea"/>
              </a:rPr>
              <a:t>7</a:t>
            </a:r>
            <a:r>
              <a:rPr lang="ja-JP" altLang="en-US" sz="1000" dirty="0" smtClean="0">
                <a:latin typeface="+mn-ea"/>
              </a:rPr>
              <a:t>月</a:t>
            </a:r>
            <a:r>
              <a:rPr lang="en-US" altLang="ja-JP" sz="1000" dirty="0" smtClean="0">
                <a:latin typeface="+mn-ea"/>
              </a:rPr>
              <a:t>31</a:t>
            </a:r>
            <a:r>
              <a:rPr lang="ja-JP" altLang="en-US" sz="1000" dirty="0" smtClean="0">
                <a:latin typeface="+mn-ea"/>
              </a:rPr>
              <a:t>日　</a:t>
            </a:r>
            <a:r>
              <a:rPr lang="ja-JP" altLang="en-US" sz="1000" dirty="0"/>
              <a:t>学校における携帯電話の取扱い等について（ 通知）</a:t>
            </a:r>
            <a:endParaRPr lang="ja-JP" altLang="en-US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155494" y="1458357"/>
            <a:ext cx="5743852" cy="51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原則、持ち込み禁止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88249" y="1458357"/>
            <a:ext cx="1266123" cy="5344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小学校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209390" y="267115"/>
            <a:ext cx="6004980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学校</a:t>
            </a:r>
            <a:r>
              <a:rPr lang="ja-JP" altLang="en-US" sz="2400" b="1" dirty="0">
                <a:solidFill>
                  <a:schemeClr val="bg1"/>
                </a:solidFill>
                <a:latin typeface="+mn-ea"/>
              </a:rPr>
              <a:t>における携帯電話の</a:t>
            </a:r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取り扱いルール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241639" y="6425809"/>
            <a:ext cx="71897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https://www.mext.go.jp/content/20200803-mxt_jidou02-000007376_2.pdf</a:t>
            </a:r>
            <a:endParaRPr lang="ja-JP" altLang="en-US" sz="1000" dirty="0"/>
          </a:p>
        </p:txBody>
      </p:sp>
      <p:sp>
        <p:nvSpPr>
          <p:cNvPr id="11" name="下矢印 10"/>
          <p:cNvSpPr/>
          <p:nvPr/>
        </p:nvSpPr>
        <p:spPr>
          <a:xfrm>
            <a:off x="4306431" y="2444892"/>
            <a:ext cx="577049" cy="497150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2141687" y="3108328"/>
            <a:ext cx="68127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原則、持ち込み禁止</a:t>
            </a:r>
            <a:endParaRPr lang="en-US" altLang="ja-JP" sz="2000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一定条件で許可　学校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/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生徒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/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保護者によるルールの合意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41361" y="1270291"/>
            <a:ext cx="8677159" cy="982031"/>
          </a:xfrm>
          <a:prstGeom prst="roundRect">
            <a:avLst/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下矢印 14"/>
          <p:cNvSpPr/>
          <p:nvPr/>
        </p:nvSpPr>
        <p:spPr>
          <a:xfrm>
            <a:off x="4306431" y="4362062"/>
            <a:ext cx="577049" cy="497150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53966" y="5007097"/>
            <a:ext cx="1175690" cy="5344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高校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098533" y="4953714"/>
            <a:ext cx="68127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校内の利用を制限するなど、各学校の規定</a:t>
            </a:r>
            <a:endParaRPr lang="en-US" altLang="ja-JP" sz="2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305017" y="5939162"/>
            <a:ext cx="766320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角丸四角形 17"/>
          <p:cNvSpPr/>
          <p:nvPr/>
        </p:nvSpPr>
        <p:spPr>
          <a:xfrm>
            <a:off x="453966" y="3273528"/>
            <a:ext cx="1175690" cy="53444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中学校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732" y="249085"/>
            <a:ext cx="1875227" cy="582345"/>
          </a:xfrm>
          <a:prstGeom prst="rect">
            <a:avLst/>
          </a:prstGeom>
        </p:spPr>
      </p:pic>
      <p:pic>
        <p:nvPicPr>
          <p:cNvPr id="1026" name="Picture 2" descr="https://qr.quel.jp/tmp/ad4fe5d03af77b723c8549c61e1adbe71355c6c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0" y="5742806"/>
            <a:ext cx="997860" cy="997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581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09389" y="267115"/>
            <a:ext cx="5596607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ネットに繋がる機器の所持率（％）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graphicFrame>
        <p:nvGraphicFramePr>
          <p:cNvPr id="19" name="グラフ 18"/>
          <p:cNvGraphicFramePr/>
          <p:nvPr>
            <p:extLst>
              <p:ext uri="{D42A27DB-BD31-4B8C-83A1-F6EECF244321}">
                <p14:modId xmlns:p14="http://schemas.microsoft.com/office/powerpoint/2010/main" val="3374270790"/>
              </p:ext>
            </p:extLst>
          </p:nvPr>
        </p:nvGraphicFramePr>
        <p:xfrm>
          <a:off x="288818" y="1212935"/>
          <a:ext cx="2920753" cy="336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グラフ 21"/>
          <p:cNvGraphicFramePr/>
          <p:nvPr>
            <p:extLst>
              <p:ext uri="{D42A27DB-BD31-4B8C-83A1-F6EECF244321}">
                <p14:modId xmlns:p14="http://schemas.microsoft.com/office/powerpoint/2010/main" val="1604296839"/>
              </p:ext>
            </p:extLst>
          </p:nvPr>
        </p:nvGraphicFramePr>
        <p:xfrm>
          <a:off x="6048598" y="1291199"/>
          <a:ext cx="2794007" cy="3272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角丸四角形 31"/>
          <p:cNvSpPr/>
          <p:nvPr/>
        </p:nvSpPr>
        <p:spPr>
          <a:xfrm>
            <a:off x="1992804" y="5008226"/>
            <a:ext cx="5336512" cy="53444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</a:rPr>
              <a:t>小中学生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の９割以上がネット利用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273028" y="6427942"/>
            <a:ext cx="5773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https://www8.cao.go.jp/youth/kankyou/internet_torikumi/tyousa/r03/net-jittai/pdf-index.html</a:t>
            </a:r>
            <a:endParaRPr lang="ja-JP" altLang="en-US" sz="1000" dirty="0"/>
          </a:p>
        </p:txBody>
      </p:sp>
      <p:sp>
        <p:nvSpPr>
          <p:cNvPr id="21" name="正方形/長方形 20"/>
          <p:cNvSpPr/>
          <p:nvPr/>
        </p:nvSpPr>
        <p:spPr>
          <a:xfrm>
            <a:off x="1273028" y="6157482"/>
            <a:ext cx="70453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+mn-ea"/>
              </a:rPr>
              <a:t>引用：令和</a:t>
            </a:r>
            <a:r>
              <a:rPr lang="en-US" altLang="ja-JP" sz="1000" dirty="0">
                <a:latin typeface="+mn-ea"/>
              </a:rPr>
              <a:t>3</a:t>
            </a:r>
            <a:r>
              <a:rPr lang="ja-JP" altLang="en-US" sz="1000" dirty="0">
                <a:latin typeface="+mn-ea"/>
              </a:rPr>
              <a:t>年度 青少年のインターネット利用環境実態調査（</a:t>
            </a:r>
            <a:r>
              <a:rPr lang="en-US" altLang="ja-JP" sz="1000" dirty="0">
                <a:latin typeface="+mn-ea"/>
              </a:rPr>
              <a:t>PDF</a:t>
            </a:r>
            <a:r>
              <a:rPr lang="ja-JP" altLang="en-US" sz="1000" dirty="0">
                <a:latin typeface="+mn-ea"/>
              </a:rPr>
              <a:t>版）</a:t>
            </a:r>
            <a:endParaRPr lang="ja-JP" altLang="en-US" sz="1000" dirty="0"/>
          </a:p>
        </p:txBody>
      </p:sp>
      <p:cxnSp>
        <p:nvCxnSpPr>
          <p:cNvPr id="24" name="直線コネクタ 23"/>
          <p:cNvCxnSpPr/>
          <p:nvPr/>
        </p:nvCxnSpPr>
        <p:spPr>
          <a:xfrm>
            <a:off x="1231463" y="5983549"/>
            <a:ext cx="76111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380" y="286113"/>
            <a:ext cx="1875227" cy="582345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1417807" y="1870930"/>
            <a:ext cx="1174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+mn-ea"/>
              </a:rPr>
              <a:t>利用していない</a:t>
            </a:r>
            <a:endParaRPr lang="ja-JP" altLang="en-US" sz="1000" dirty="0"/>
          </a:p>
        </p:txBody>
      </p:sp>
      <p:sp>
        <p:nvSpPr>
          <p:cNvPr id="27" name="正方形/長方形 26"/>
          <p:cNvSpPr/>
          <p:nvPr/>
        </p:nvSpPr>
        <p:spPr>
          <a:xfrm>
            <a:off x="7329316" y="1572025"/>
            <a:ext cx="11744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+mn-ea"/>
              </a:rPr>
              <a:t>利用していない</a:t>
            </a:r>
            <a:endParaRPr lang="ja-JP" altLang="en-US" sz="1000" dirty="0"/>
          </a:p>
        </p:txBody>
      </p:sp>
      <p:pic>
        <p:nvPicPr>
          <p:cNvPr id="2050" name="Picture 2" descr="https://qr.quel.jp/tmp/182d4dd0a3a682b51bc6be16fee047cc0f6588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9" y="5808400"/>
            <a:ext cx="944384" cy="94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レンタル] Nintendo Switch ニンテンドースイッチ | パンダスタジオ・レンタル公式サイト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46" y="2757858"/>
            <a:ext cx="1160234" cy="87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Apple iPhone Xsのスペックまとめ、対応バンド、価格 | telektlis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501" y="2046347"/>
            <a:ext cx="481538" cy="638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Apple アップル iPad アイパッド 第6世代 第六世代-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4" y="3745213"/>
            <a:ext cx="642577" cy="73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9826" y="3745213"/>
            <a:ext cx="1000108" cy="69929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5549" y="1946366"/>
            <a:ext cx="1241743" cy="8380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1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209390" y="267115"/>
            <a:ext cx="5055976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子ども専用携帯の所持率（％）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1525019" y="5034465"/>
            <a:ext cx="6381661" cy="53444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小学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6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年生で半数、中学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2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年生で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8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割超える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273028" y="6427942"/>
            <a:ext cx="5773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https://www.moba-ken.jp/project/children/kodomo20230216.html</a:t>
            </a:r>
            <a:endParaRPr lang="ja-JP" altLang="en-US" sz="1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1273028" y="6157482"/>
            <a:ext cx="716075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>
                <a:latin typeface="+mn-ea"/>
              </a:rPr>
              <a:t>引用</a:t>
            </a:r>
            <a:r>
              <a:rPr lang="ja-JP" altLang="en-US" sz="1000" dirty="0" smtClean="0">
                <a:latin typeface="+mn-ea"/>
              </a:rPr>
              <a:t>：モバイル社会研究所　スマホ</a:t>
            </a:r>
            <a:r>
              <a:rPr lang="ja-JP" altLang="en-US" sz="1000" dirty="0">
                <a:latin typeface="+mn-ea"/>
              </a:rPr>
              <a:t>所有率小学</a:t>
            </a:r>
            <a:r>
              <a:rPr lang="en-US" altLang="ja-JP" sz="1000" dirty="0">
                <a:latin typeface="+mn-ea"/>
              </a:rPr>
              <a:t>5</a:t>
            </a:r>
            <a:r>
              <a:rPr lang="ja-JP" altLang="en-US" sz="1000" dirty="0">
                <a:latin typeface="+mn-ea"/>
              </a:rPr>
              <a:t>年生で半数、中学</a:t>
            </a:r>
            <a:r>
              <a:rPr lang="en-US" altLang="ja-JP" sz="1000" dirty="0">
                <a:latin typeface="+mn-ea"/>
              </a:rPr>
              <a:t>2</a:t>
            </a:r>
            <a:r>
              <a:rPr lang="ja-JP" altLang="en-US" sz="1000" dirty="0">
                <a:latin typeface="+mn-ea"/>
              </a:rPr>
              <a:t>年生で</a:t>
            </a:r>
            <a:r>
              <a:rPr lang="en-US" altLang="ja-JP" sz="1000" dirty="0">
                <a:latin typeface="+mn-ea"/>
              </a:rPr>
              <a:t>8</a:t>
            </a:r>
            <a:r>
              <a:rPr lang="ja-JP" altLang="en-US" sz="1000" dirty="0">
                <a:latin typeface="+mn-ea"/>
              </a:rPr>
              <a:t>割を超える</a:t>
            </a:r>
            <a:endParaRPr lang="ja-JP" altLang="en-US" sz="1000" dirty="0"/>
          </a:p>
        </p:txBody>
      </p:sp>
      <p:cxnSp>
        <p:nvCxnSpPr>
          <p:cNvPr id="21" name="直線コネクタ 20"/>
          <p:cNvCxnSpPr/>
          <p:nvPr/>
        </p:nvCxnSpPr>
        <p:spPr>
          <a:xfrm>
            <a:off x="1231463" y="5983549"/>
            <a:ext cx="76111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図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496" y="374005"/>
            <a:ext cx="1277789" cy="402063"/>
          </a:xfrm>
          <a:prstGeom prst="rect">
            <a:avLst/>
          </a:prstGeom>
        </p:spPr>
      </p:pic>
      <p:pic>
        <p:nvPicPr>
          <p:cNvPr id="3076" name="Picture 4" descr="https://qr.quel.jp/tmp/534cf72a50a31f319fb00b6fc8709ba1232087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0" y="5758554"/>
            <a:ext cx="945882" cy="94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Apple iPhone Xsのスペックまとめ、対応バンド、価格 | telektl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78" y="2072625"/>
            <a:ext cx="618014" cy="81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AQUOS wish2｜スマートフォン｜製品｜Y!mobile - 格安SIM・スマホはワイモバイルで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4" t="595" r="23968" b="-595"/>
          <a:stretch/>
        </p:blipFill>
        <p:spPr bwMode="auto">
          <a:xfrm>
            <a:off x="6935289" y="2036065"/>
            <a:ext cx="534749" cy="100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1932" y="3149501"/>
            <a:ext cx="753446" cy="1076351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3450" y="4374190"/>
            <a:ext cx="1306435" cy="255968"/>
          </a:xfrm>
          <a:prstGeom prst="rect">
            <a:avLst/>
          </a:prstGeom>
        </p:spPr>
      </p:pic>
      <p:pic>
        <p:nvPicPr>
          <p:cNvPr id="27" name="Picture 6" descr="ロゴの商標登録について | ロゴ制作・ロゴ作成なら | ロゴだく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910" y="1576268"/>
            <a:ext cx="1013950" cy="29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7391" y="1511574"/>
            <a:ext cx="1172118" cy="300215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331" y="1324947"/>
            <a:ext cx="5465597" cy="3465220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56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角丸四角形 42"/>
          <p:cNvSpPr/>
          <p:nvPr/>
        </p:nvSpPr>
        <p:spPr>
          <a:xfrm>
            <a:off x="4728614" y="1672756"/>
            <a:ext cx="3857091" cy="2425438"/>
          </a:xfrm>
          <a:prstGeom prst="roundRect">
            <a:avLst>
              <a:gd name="adj" fmla="val 4738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角丸四角形 41"/>
          <p:cNvSpPr/>
          <p:nvPr/>
        </p:nvSpPr>
        <p:spPr>
          <a:xfrm>
            <a:off x="457468" y="1672756"/>
            <a:ext cx="3857091" cy="2454599"/>
          </a:xfrm>
          <a:prstGeom prst="roundRect">
            <a:avLst>
              <a:gd name="adj" fmla="val 4738"/>
            </a:avLst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209390" y="267115"/>
            <a:ext cx="5099458" cy="691117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  <a:latin typeface="+mn-ea"/>
              </a:rPr>
              <a:t>子どもはネットで何をするのか？</a:t>
            </a:r>
            <a:endParaRPr lang="en-US" altLang="ja-JP" sz="2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1273028" y="6427942"/>
            <a:ext cx="577334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000" dirty="0"/>
              <a:t>https://www8.cao.go.jp/youth/kankyou/internet_torikumi/tyousa/r04/net-jittai/pdf/kekka_gaiyo.pdf</a:t>
            </a:r>
            <a:endParaRPr lang="ja-JP" altLang="en-US" sz="1000" dirty="0"/>
          </a:p>
        </p:txBody>
      </p:sp>
      <p:sp>
        <p:nvSpPr>
          <p:cNvPr id="36" name="正方形/長方形 35"/>
          <p:cNvSpPr/>
          <p:nvPr/>
        </p:nvSpPr>
        <p:spPr>
          <a:xfrm>
            <a:off x="1273028" y="6157482"/>
            <a:ext cx="64748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 dirty="0" smtClean="0">
                <a:latin typeface="+mn-ea"/>
              </a:rPr>
              <a:t>引用</a:t>
            </a:r>
            <a:r>
              <a:rPr lang="ja-JP" altLang="en-US" sz="1000" dirty="0">
                <a:latin typeface="+mn-ea"/>
              </a:rPr>
              <a:t>：令和４年度⻘少年のインターネット利⽤環境実態調査　調査結果（概要）</a:t>
            </a:r>
            <a:endParaRPr lang="ja-JP" altLang="en-US" sz="1000" dirty="0"/>
          </a:p>
        </p:txBody>
      </p:sp>
      <p:cxnSp>
        <p:nvCxnSpPr>
          <p:cNvPr id="37" name="直線コネクタ 36"/>
          <p:cNvCxnSpPr/>
          <p:nvPr/>
        </p:nvCxnSpPr>
        <p:spPr>
          <a:xfrm>
            <a:off x="1231463" y="5983549"/>
            <a:ext cx="761114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716705" y="2019516"/>
            <a:ext cx="3338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位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動画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位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ゲーム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位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検索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位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勉強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716705" y="1424530"/>
            <a:ext cx="1296141" cy="534440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小学校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1" name="角丸四角形 20"/>
          <p:cNvSpPr/>
          <p:nvPr/>
        </p:nvSpPr>
        <p:spPr>
          <a:xfrm>
            <a:off x="5037034" y="1403321"/>
            <a:ext cx="1296141" cy="53444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bg1"/>
                </a:solidFill>
              </a:rPr>
              <a:t>中学校</a:t>
            </a:r>
            <a:endParaRPr lang="ja-JP" altLang="en-US" sz="2400" b="1" dirty="0">
              <a:solidFill>
                <a:schemeClr val="bg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122918" y="2057162"/>
            <a:ext cx="333861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1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位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動画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2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位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検索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3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位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ゲーム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4</a:t>
            </a:r>
            <a:r>
              <a:rPr lang="ja-JP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位</a:t>
            </a:r>
            <a:r>
              <a:rPr lang="en-US" altLang="ja-JP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		</a:t>
            </a:r>
            <a:r>
              <a:rPr lang="ja-JP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音楽</a:t>
            </a:r>
            <a:endParaRPr lang="en-US" altLang="ja-JP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12" y="4673032"/>
            <a:ext cx="1202877" cy="313270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445" y="5204355"/>
            <a:ext cx="1363438" cy="23351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701" y="4474009"/>
            <a:ext cx="979999" cy="670107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519" y="4453879"/>
            <a:ext cx="1316402" cy="361879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239" y="4864504"/>
            <a:ext cx="515576" cy="511757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688" y="5070075"/>
            <a:ext cx="1007348" cy="331400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7848" y="4782887"/>
            <a:ext cx="664112" cy="618588"/>
          </a:xfrm>
          <a:prstGeom prst="rect">
            <a:avLst/>
          </a:prstGeom>
        </p:spPr>
      </p:pic>
      <p:pic>
        <p:nvPicPr>
          <p:cNvPr id="40" name="図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1419" y="4548380"/>
            <a:ext cx="664498" cy="819332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36258" y="4855620"/>
            <a:ext cx="493843" cy="496542"/>
          </a:xfrm>
          <a:prstGeom prst="rect">
            <a:avLst/>
          </a:prstGeom>
        </p:spPr>
      </p:pic>
      <p:pic>
        <p:nvPicPr>
          <p:cNvPr id="44" name="図 4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5095" y="4538276"/>
            <a:ext cx="614966" cy="489222"/>
          </a:xfrm>
          <a:prstGeom prst="rect">
            <a:avLst/>
          </a:prstGeom>
        </p:spPr>
      </p:pic>
      <p:pic>
        <p:nvPicPr>
          <p:cNvPr id="45" name="Picture 10" descr="お家でScratch（スクラッチ）を使う方法 | エデュースフルプログラミング教室 三重県伊勢市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844" y="5084623"/>
            <a:ext cx="1081389" cy="39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4380" y="286113"/>
            <a:ext cx="1875227" cy="582345"/>
          </a:xfrm>
          <a:prstGeom prst="rect">
            <a:avLst/>
          </a:prstGeom>
        </p:spPr>
      </p:pic>
      <p:pic>
        <p:nvPicPr>
          <p:cNvPr id="1026" name="Picture 2" descr="https://qr.quel.jp/tmp/0e4991cb1396b874c5548204207fc5db111e5bf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9" y="5753796"/>
            <a:ext cx="1053591" cy="105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628B6A-07FE-4F09-A2F0-A3EE9699499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3596</TotalTime>
  <Words>1857</Words>
  <Application>Microsoft Office PowerPoint</Application>
  <PresentationFormat>画面に合わせる (4:3)</PresentationFormat>
  <Paragraphs>318</Paragraphs>
  <Slides>44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50" baseType="lpstr">
      <vt:lpstr>メイリオ</vt:lpstr>
      <vt:lpstr>游ゴシック</vt:lpstr>
      <vt:lpstr>Arial</vt:lpstr>
      <vt:lpstr>Arial Black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206</cp:revision>
  <cp:lastPrinted>2023-07-29T14:07:24Z</cp:lastPrinted>
  <dcterms:created xsi:type="dcterms:W3CDTF">2023-04-23T11:46:04Z</dcterms:created>
  <dcterms:modified xsi:type="dcterms:W3CDTF">2023-07-29T14:07:34Z</dcterms:modified>
</cp:coreProperties>
</file>